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56" r:id="rId2"/>
    <p:sldId id="286" r:id="rId3"/>
    <p:sldId id="289" r:id="rId4"/>
    <p:sldId id="290" r:id="rId5"/>
    <p:sldId id="291" r:id="rId6"/>
    <p:sldId id="293" r:id="rId7"/>
    <p:sldId id="294" r:id="rId8"/>
    <p:sldId id="295" r:id="rId9"/>
    <p:sldId id="296" r:id="rId10"/>
    <p:sldId id="297" r:id="rId11"/>
    <p:sldId id="292" r:id="rId12"/>
    <p:sldId id="276" r:id="rId13"/>
    <p:sldId id="298" r:id="rId14"/>
    <p:sldId id="299" r:id="rId15"/>
    <p:sldId id="300" r:id="rId16"/>
    <p:sldId id="305" r:id="rId17"/>
    <p:sldId id="301" r:id="rId18"/>
    <p:sldId id="302" r:id="rId19"/>
    <p:sldId id="303" r:id="rId20"/>
    <p:sldId id="304" r:id="rId21"/>
    <p:sldId id="306" r:id="rId22"/>
    <p:sldId id="307" r:id="rId23"/>
    <p:sldId id="308" r:id="rId24"/>
    <p:sldId id="309" r:id="rId25"/>
    <p:sldId id="310" r:id="rId26"/>
    <p:sldId id="312" r:id="rId27"/>
    <p:sldId id="313" r:id="rId28"/>
    <p:sldId id="314" r:id="rId29"/>
    <p:sldId id="315" r:id="rId30"/>
    <p:sldId id="316" r:id="rId31"/>
    <p:sldId id="317" r:id="rId32"/>
    <p:sldId id="318" r:id="rId33"/>
    <p:sldId id="319" r:id="rId34"/>
    <p:sldId id="285" r:id="rId35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pos="7512" userDrawn="1">
          <p15:clr>
            <a:srgbClr val="A4A3A4"/>
          </p15:clr>
        </p15:guide>
        <p15:guide id="4" pos="144" userDrawn="1">
          <p15:clr>
            <a:srgbClr val="A4A3A4"/>
          </p15:clr>
        </p15:guide>
        <p15:guide id="5" orient="horz" pos="624" userDrawn="1">
          <p15:clr>
            <a:srgbClr val="A4A3A4"/>
          </p15:clr>
        </p15:guide>
        <p15:guide id="6" orient="horz" pos="40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408" autoAdjust="0"/>
  </p:normalViewPr>
  <p:slideViewPr>
    <p:cSldViewPr snapToGrid="0" showGuides="1">
      <p:cViewPr varScale="1">
        <p:scale>
          <a:sx n="81" d="100"/>
          <a:sy n="81" d="100"/>
        </p:scale>
        <p:origin x="126" y="792"/>
      </p:cViewPr>
      <p:guideLst>
        <p:guide orient="horz" pos="2328"/>
        <p:guide pos="3864"/>
        <p:guide pos="7512"/>
        <p:guide pos="144"/>
        <p:guide orient="horz" pos="624"/>
        <p:guide orient="horz" pos="405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86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B46527B0-0B24-4087-B225-DB4F5C738F6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72798E0-F322-4236-8531-A1882BFE40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8348F61-903F-4A92-BD1D-F4D50DEE5616}" type="datetime1">
              <a:rPr lang="pt-BR" smtClean="0"/>
              <a:t>18/04/2024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4E5881F-2FD0-41BC-8E76-C691E59E146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62CA62C5-8A29-4592-9E3E-4C457F263C0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4E85F6F-0FAD-4AD4-850C-7E4CD14D7D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83274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91DD10-601E-4934-9857-CBBA808B825D}" type="datetime1">
              <a:rPr lang="pt-BR" smtClean="0"/>
              <a:pPr/>
              <a:t>18/04/2024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E60DC36-8EFA-4378-9855-E019C55AC472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877053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79074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974130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027235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12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975797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13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377705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14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28062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15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373472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16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397967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17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408695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18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293144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19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158565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705913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20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109675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21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555389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22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705278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23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062853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24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157913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25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522632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26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528913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27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00957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28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277869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29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55808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4935722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30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4286163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31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2561507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32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1527929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33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3611608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34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548011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9239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72140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200214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930815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071764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pt-BR" smtClean="0"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54732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0F864C-44C4-4000-952D-01F31BFB3F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ctr">
              <a:defRPr sz="60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1392E06-C914-467E-9D4F-BD763EDA2D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FBEFBAF-82E9-49AD-B2CF-7D154E024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A197FC-5BCA-4F4D-9F82-64AFC200E358}" type="datetime1">
              <a:rPr lang="pt-BR" noProof="0" smtClean="0"/>
              <a:t>18/04/2024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AD8006A-94B1-44F7-972D-56767EDE3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F5E7BFAB-D84B-45E1-A0BD-2516AC14F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8564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F7B869-BFB2-4C20-8AB1-46704BB3D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9F007DB-4F12-4428-9C48-5120DF0704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6FFA8DA-0E31-4CA6-BBFC-2467AAD1D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604A03-7973-4BC4-9222-74CFA49BB370}" type="datetime1">
              <a:rPr lang="pt-BR" noProof="0" smtClean="0"/>
              <a:t>18/04/2024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64974BD-9845-459A-9AAA-12731E250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C2A71B0A-FDFB-4B2C-A9EC-2334C5900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931409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60B5D73-1652-4A8E-B5A3-101523D729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9B7FB99-7425-444D-B602-01B672BCE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0EEA9C5-552A-48A1-AB54-ED54209B3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130B9D-1A45-452F-AC16-D36CD5C4EA6A}" type="datetime1">
              <a:rPr lang="pt-BR" noProof="0" smtClean="0"/>
              <a:t>18/04/2024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A83AAA3-4155-48FB-8F00-16DBE0C9C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D694EAE-CB3C-4DEF-A66D-583C7AAC9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746804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807FBE-061D-452C-A8A6-213063CFD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33A3535-1708-499D-B5D2-7D8F9FD18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CB06063-A112-49AB-80C8-504D99ECD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9EAAF2-1359-4DAA-92D0-EC18028594EE}" type="datetime1">
              <a:rPr lang="pt-BR" noProof="0" smtClean="0"/>
              <a:t>18/04/2024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344C8D5-F898-4318-A76D-1FBD87329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2976EC76-E8E8-4FFA-B671-7FA2F3EF5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789287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C2CABF-E3C1-431A-A69C-D4881CC43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5584226-69DA-4211-B2C8-C29FD05A4A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FF82DB-B518-40FD-8A66-44B874C05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5E3AA6-3E77-4EDD-A5D3-91497A83F745}" type="datetime1">
              <a:rPr lang="pt-BR" noProof="0" smtClean="0"/>
              <a:t>18/04/2024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CC1CCEE-725F-4745-837B-87EFB70E7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C561522A-E0E6-406B-BF30-A7C7A5729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230041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CC9BDC-6F21-4EF5-A8DD-E35E27EAC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B968D5F-2AB6-42D3-A54E-AB3E603251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65AB07F-D5F7-402A-AE4E-027BF1CA91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5108EDC-3863-43B9-93C7-37465DC73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33B832-A218-4C52-AD98-17F0930C59CC}" type="datetime1">
              <a:rPr lang="pt-BR" noProof="0" smtClean="0"/>
              <a:t>18/04/2024</a:t>
            </a:fld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777D452-958D-4159-A9A4-16DD29680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289654B6-1460-48B9-AC7E-592F68BAB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97404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E8C848-926A-4FD3-A311-A100A2662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C8ECD90-B4F0-4DFB-BB3D-F231020789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5A6C3A-033E-474B-AB97-D8291A04E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532B928-3A23-4FCA-AD1F-E45A467B54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BDC8376-6FC6-4A11-B0DB-9A148E9C00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E80206F-8846-425C-A56E-16FFBA442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851457D-773F-4388-805A-0245A2DC7FA6}" type="datetime1">
              <a:rPr lang="pt-BR" noProof="0" smtClean="0"/>
              <a:t>18/04/2024</a:t>
            </a:fld>
            <a:endParaRPr lang="pt-BR" noProof="0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A45E89F-12CF-4561-A5F2-1E05783A3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9EB4DFE4-927C-43B1-A061-5CB97FFB3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69058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60E367-8DA0-4655-BCBC-F4280D864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FEF9592-AA3C-4CF8-A5DB-4D010195A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1BDAD40-2C61-41F0-AC0A-B8DA56506CF8}" type="datetime1">
              <a:rPr lang="pt-BR" noProof="0" smtClean="0"/>
              <a:t>18/04/2024</a:t>
            </a:fld>
            <a:endParaRPr lang="pt-BR" noProof="0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C2C9377-F93E-4515-852A-264707755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9AED076D-476B-42BA-8795-14FE6C1E6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625551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EA599B4-6AB2-4190-82B5-7667EE1E9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35F0EE2-8399-4909-BF8E-74D816C91647}" type="datetime1">
              <a:rPr lang="pt-BR" noProof="0" smtClean="0"/>
              <a:t>18/04/2024</a:t>
            </a:fld>
            <a:endParaRPr lang="pt-BR" noProof="0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B8FBFB3-AD86-4E39-B8AE-B4EC14528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B9A4AF55-C114-4B60-9A20-56B00A11B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058200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883DA1-5CB8-405D-9613-8A9B7BC56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842BB15-A24D-42E9-9CAE-BB82722630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8F0849D-D3C3-462A-9751-4EAB0B9145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180DD20-7A20-4574-98A4-427795876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C62C37-8077-44BC-A52B-E2531EDBA2DE}" type="datetime1">
              <a:rPr lang="pt-BR" noProof="0" smtClean="0"/>
              <a:t>18/04/2024</a:t>
            </a:fld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4D0ED2B-71C4-421A-9DB0-676E00C10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78C4572A-ADFC-4C53-BCA2-42BDF693B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230950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8F5C67-EEEC-4AB0-9653-0F80D6B10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DD50D6D-5277-4324-AF23-5FAF007834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5275657-2BF9-4761-96B6-50EE3CFCFA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C3C3F7B-A4C8-4F9D-8165-BC5186EA0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D4235C6-032F-4A2C-8BCF-60C0B3B0EFA5}" type="datetime1">
              <a:rPr lang="pt-BR" noProof="0" smtClean="0"/>
              <a:t>18/04/2024</a:t>
            </a:fld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E696EA5-2FA2-464D-982F-C53E6426A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8911B398-191B-4AB1-86ED-00D0046EA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586601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7B3445CA-54C1-4DDE-A216-DD2414E3F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06395A-6879-4E93-B24E-067F88AC1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450FF5B-A6A6-4F0F-AA5D-3F0F69A43A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EE00915-A8F3-468F-8237-A0B9291D1250}" type="datetime1">
              <a:rPr lang="pt-BR" noProof="0" smtClean="0"/>
              <a:t>18/04/2024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798FAA-76CC-42EF-8BE0-466A41BBAB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149FF02-6890-4E10-B958-1097AD32C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6FEDF93-2BFD-41CA-ABC7-B039102F3792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03789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Cadeado em placa-mãe de computador">
            <a:extLst>
              <a:ext uri="{FF2B5EF4-FFF2-40B4-BE49-F238E27FC236}">
                <a16:creationId xmlns:a16="http://schemas.microsoft.com/office/drawing/2014/main" id="{43E7AC2F-CC6D-40B8-9A6C-1D37DD5AC1E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525" y="0"/>
            <a:ext cx="10274458" cy="6858000"/>
          </a:xfrm>
          <a:prstGeom prst="rect">
            <a:avLst/>
          </a:prstGeom>
        </p:spPr>
      </p:pic>
      <p:sp>
        <p:nvSpPr>
          <p:cNvPr id="11" name="Losango 10">
            <a:extLst>
              <a:ext uri="{FF2B5EF4-FFF2-40B4-BE49-F238E27FC236}">
                <a16:creationId xmlns:a16="http://schemas.microsoft.com/office/drawing/2014/main" id="{AACA12BC-8416-4ABB-A4DA-41531636A3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792319" y="-608242"/>
            <a:ext cx="2607364" cy="2607364"/>
          </a:xfrm>
          <a:prstGeom prst="diamond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2" name="Losango 11">
            <a:extLst>
              <a:ext uri="{FF2B5EF4-FFF2-40B4-BE49-F238E27FC236}">
                <a16:creationId xmlns:a16="http://schemas.microsoft.com/office/drawing/2014/main" id="{DB6BD15F-69E1-4584-97F8-7689DAC0E9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25258" y="-1770743"/>
            <a:ext cx="3541486" cy="3541486"/>
          </a:xfrm>
          <a:prstGeom prst="diamond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9EA70D0A-F5C4-4B6E-B9B8-6002ED384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376036"/>
            <a:ext cx="9144000" cy="1384995"/>
          </a:xfrm>
        </p:spPr>
        <p:txBody>
          <a:bodyPr lIns="0" tIns="0" rIns="0" bIns="0" rtlCol="0" anchor="t">
            <a:spAutoFit/>
          </a:bodyPr>
          <a:lstStyle/>
          <a:p>
            <a:pPr rtl="0"/>
            <a:r>
              <a:rPr lang="pt-BR" b="1" dirty="0">
                <a:solidFill>
                  <a:schemeClr val="bg1"/>
                </a:solidFill>
              </a:rPr>
              <a:t>Banco de Dados</a:t>
            </a:r>
            <a:br>
              <a:rPr lang="pt-BR" b="1" dirty="0">
                <a:solidFill>
                  <a:schemeClr val="bg1"/>
                </a:solidFill>
              </a:rPr>
            </a:br>
            <a:r>
              <a:rPr lang="pt-BR" sz="4000" b="1" dirty="0">
                <a:solidFill>
                  <a:schemeClr val="accent4"/>
                </a:solidFill>
              </a:rPr>
              <a:t>Segurança da Informação</a:t>
            </a:r>
            <a:endParaRPr lang="pt-BR" b="1" dirty="0">
              <a:solidFill>
                <a:schemeClr val="accent4"/>
              </a:solidFill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8C33C091-C6EB-4BFF-B303-F8A507CFA768}"/>
              </a:ext>
            </a:extLst>
          </p:cNvPr>
          <p:cNvSpPr txBox="1"/>
          <p:nvPr/>
        </p:nvSpPr>
        <p:spPr>
          <a:xfrm>
            <a:off x="861525" y="6369273"/>
            <a:ext cx="2923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Prof. Ramon Martins Ferreira</a:t>
            </a:r>
          </a:p>
        </p:txBody>
      </p:sp>
    </p:spTree>
    <p:extLst>
      <p:ext uri="{BB962C8B-B14F-4D97-AF65-F5344CB8AC3E}">
        <p14:creationId xmlns:p14="http://schemas.microsoft.com/office/powerpoint/2010/main" val="2387849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Contextualizando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1A2E69-B846-46CF-B78E-293CEDCF057E}"/>
              </a:ext>
            </a:extLst>
          </p:cNvPr>
          <p:cNvSpPr txBox="1"/>
          <p:nvPr/>
        </p:nvSpPr>
        <p:spPr>
          <a:xfrm>
            <a:off x="1156448" y="1760339"/>
            <a:ext cx="940397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b="1" dirty="0">
                <a:latin typeface="Segoe UI Variable Small Semilig" pitchFamily="2" charset="0"/>
                <a:cs typeface="Segoe UI Light" panose="020B0502040204020203" pitchFamily="34" charset="0"/>
              </a:rPr>
              <a:t>2018 (O Brasil aprova a Lei Geral de Proteção de Dados (LGPD)): </a:t>
            </a:r>
          </a:p>
          <a:p>
            <a:pPr marL="800100" lvl="1" indent="-342900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pt-BR" sz="2000" dirty="0">
                <a:latin typeface="Segoe UI Variable Small Semilig" pitchFamily="2" charset="0"/>
                <a:cs typeface="Segoe UI Light" panose="020B0502040204020203" pitchFamily="34" charset="0"/>
              </a:rPr>
              <a:t>A LGPD foi fortemente influenciada pelo Regulamento Geral de Proteção de Dados (GDPR) da União Europeia, refletindo uma tendência global em direção a padrões mais rigorosos de proteção de dados e privacidade.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Small Semilig" pitchFamily="2" charset="0"/>
              <a:cs typeface="Segoe UI Light" panose="020B0502040204020203" pitchFamily="34" charset="0"/>
            </a:endParaRPr>
          </a:p>
          <a:p>
            <a:pPr marL="800100" lvl="1" indent="-342900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pt-BR" sz="2000" dirty="0">
                <a:latin typeface="Segoe UI Variable Small Semilig" pitchFamily="2" charset="0"/>
                <a:cs typeface="Segoe UI Light" panose="020B0502040204020203" pitchFamily="34" charset="0"/>
              </a:rPr>
              <a:t>Diferente do Marco Civil, a LGPD se concentra em proteger os dados pessoais dos usuários obtidos pelas organizações, impondo regras e penalidades caso descumprimento.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Small Semilig" pitchFamily="2" charset="0"/>
              <a:cs typeface="Segoe UI Light" panose="020B0502040204020203" pitchFamily="34" charset="0"/>
            </a:endParaRPr>
          </a:p>
          <a:p>
            <a:pPr marL="800100" lvl="1" indent="-342900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pt-BR" sz="2000" dirty="0">
                <a:latin typeface="Segoe UI Variable Small Semilig" pitchFamily="2" charset="0"/>
                <a:cs typeface="Segoe UI Light" panose="020B0502040204020203" pitchFamily="34" charset="0"/>
              </a:rPr>
              <a:t>Prevê penalidades para violações que podem chegar a 2% do faturamento da empresa, limitado a R$ 50 milhões por infração.</a:t>
            </a:r>
          </a:p>
        </p:txBody>
      </p:sp>
    </p:spTree>
    <p:extLst>
      <p:ext uri="{BB962C8B-B14F-4D97-AF65-F5344CB8AC3E}">
        <p14:creationId xmlns:p14="http://schemas.microsoft.com/office/powerpoint/2010/main" val="2669945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pic>
        <p:nvPicPr>
          <p:cNvPr id="4" name="Imagem 3" descr="Mão com um martelo">
            <a:extLst>
              <a:ext uri="{FF2B5EF4-FFF2-40B4-BE49-F238E27FC236}">
                <a16:creationId xmlns:a16="http://schemas.microsoft.com/office/drawing/2014/main" id="{972C31C4-6799-4246-B61D-27F2DA60428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80194A5F-39EB-4F88-BEA6-D75F478FA4A9}"/>
              </a:ext>
            </a:extLst>
          </p:cNvPr>
          <p:cNvSpPr txBox="1">
            <a:spLocks/>
          </p:cNvSpPr>
          <p:nvPr/>
        </p:nvSpPr>
        <p:spPr>
          <a:xfrm>
            <a:off x="4608615" y="2819602"/>
            <a:ext cx="2974770" cy="1218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dirty="0">
                <a:solidFill>
                  <a:schemeClr val="bg1"/>
                </a:solidFill>
                <a:highlight>
                  <a:srgbClr val="008080"/>
                </a:highlight>
              </a:rPr>
              <a:t>SOBRE A LGPD_ </a:t>
            </a:r>
          </a:p>
        </p:txBody>
      </p:sp>
    </p:spTree>
    <p:extLst>
      <p:ext uri="{BB962C8B-B14F-4D97-AF65-F5344CB8AC3E}">
        <p14:creationId xmlns:p14="http://schemas.microsoft.com/office/powerpoint/2010/main" val="357156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364CFD90-D0E1-4BC3-9D8B-7503E2632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111626" y="1720850"/>
            <a:ext cx="3968750" cy="3968750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4" name="Título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2</a:t>
            </a:r>
            <a:br>
              <a:rPr lang="pt-BR" dirty="0"/>
            </a:b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E3ECCC05-FF78-40FA-84FF-172821D8B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248275" y="2857500"/>
            <a:ext cx="1695450" cy="169545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pt-BR" b="1" dirty="0">
                <a:latin typeface="+mj-lt"/>
              </a:rPr>
              <a:t>LGPD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D6178536-4D8A-4FF2-BBDC-4B3E7E0FC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43725" y="1613877"/>
            <a:ext cx="3660775" cy="74099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pt-BR" sz="1600" dirty="0"/>
              <a:t>         DIREITOS DO TITULAR DOS DADOS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16F1356-9015-4B5C-9C64-3C1D963E5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832600" y="1514475"/>
            <a:ext cx="939800" cy="9398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EB7F2E37-0ACF-4E8A-9C1D-EC5B65BA29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93025" y="3334727"/>
            <a:ext cx="3660775" cy="74099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pt-BR" sz="1600" dirty="0"/>
              <a:t>    SEGURANÇA DE DADOS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8F812F5-70AF-4FBD-80D9-D59B3C456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90264" y="3235325"/>
            <a:ext cx="939800" cy="9398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id="{952C5002-7E64-4069-ACA0-6876E54A9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43725" y="5154978"/>
            <a:ext cx="3660775" cy="74099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pt-BR" sz="1600" dirty="0"/>
              <a:t>            APLICAÇÃO E FISCALIZAÇÃO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49C5F3A-6F0D-4A0F-AE6E-92F342C22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832600" y="5055576"/>
            <a:ext cx="939800" cy="9398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94A75A79-A67A-4A23-8588-7FC5EB9A5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87500" y="1613877"/>
            <a:ext cx="3660775" cy="74099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pt-BR" sz="1600" dirty="0"/>
              <a:t>CONSENTIMENTO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BC62739-FA35-49F8-8929-743B31F55A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19600" y="1514475"/>
            <a:ext cx="939800" cy="9398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71BB375D-5EE6-4428-9817-2C7DB6B943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8200" y="3334727"/>
            <a:ext cx="3660775" cy="74099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pt-BR" sz="1600" dirty="0"/>
              <a:t>TRANSPARÊNCIA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3A511B7-C7F3-4107-9962-1E10D2E08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70300" y="3235325"/>
            <a:ext cx="939800" cy="9398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D4D7D4B6-62C2-45AB-89A5-3A41DA021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87500" y="5154978"/>
            <a:ext cx="3660775" cy="74099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pt-BR" sz="1600" dirty="0"/>
              <a:t>RESPONSABILIDADE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3902602-D4BC-4D44-AC14-BB55A86C5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19600" y="5055576"/>
            <a:ext cx="939800" cy="9398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43" name="Título 1">
            <a:extLst>
              <a:ext uri="{FF2B5EF4-FFF2-40B4-BE49-F238E27FC236}">
                <a16:creationId xmlns:a16="http://schemas.microsoft.com/office/drawing/2014/main" id="{0267FEF7-6D6F-4742-A047-B1BA46B1059D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Palavras-chave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715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SOBRE A LGPD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1A2E69-B846-46CF-B78E-293CEDCF057E}"/>
              </a:ext>
            </a:extLst>
          </p:cNvPr>
          <p:cNvSpPr txBox="1"/>
          <p:nvPr/>
        </p:nvSpPr>
        <p:spPr>
          <a:xfrm>
            <a:off x="1156448" y="1997839"/>
            <a:ext cx="94039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Inspiração na General Data </a:t>
            </a:r>
            <a:r>
              <a:rPr lang="pt-BR" sz="2000" dirty="0" err="1">
                <a:latin typeface="Segoe UI Variable Display" pitchFamily="2" charset="0"/>
              </a:rPr>
              <a:t>Protection</a:t>
            </a:r>
            <a:r>
              <a:rPr lang="pt-BR" sz="2000" dirty="0">
                <a:latin typeface="Segoe UI Variable Display" pitchFamily="2" charset="0"/>
              </a:rPr>
              <a:t> </a:t>
            </a:r>
            <a:r>
              <a:rPr lang="pt-BR" sz="2000" dirty="0" err="1">
                <a:latin typeface="Segoe UI Variable Display" pitchFamily="2" charset="0"/>
              </a:rPr>
              <a:t>Regulation</a:t>
            </a:r>
            <a:r>
              <a:rPr lang="pt-BR" sz="2000" dirty="0">
                <a:latin typeface="Segoe UI Variable Display" pitchFamily="2" charset="0"/>
              </a:rPr>
              <a:t>(GDPR), incluída na legislação da União </a:t>
            </a:r>
            <a:r>
              <a:rPr lang="pt-BR" sz="2000" dirty="0" err="1">
                <a:latin typeface="Segoe UI Variable Display" pitchFamily="2" charset="0"/>
              </a:rPr>
              <a:t>Européia</a:t>
            </a:r>
            <a:r>
              <a:rPr lang="pt-BR" sz="2000" dirty="0">
                <a:latin typeface="Segoe UI Variable Display" pitchFamily="2" charset="0"/>
              </a:rPr>
              <a:t> em 2016;</a:t>
            </a: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Objetivo de zelar pelos dados dos usuários valorizando a privacidade de informações;</a:t>
            </a: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Exige que as empresas informem claramente aos usuários sobre a finalidade da coleta e do uso de seus dados pessoais, obtendo seu consentimento explícito para esse processamento.</a:t>
            </a:r>
          </a:p>
        </p:txBody>
      </p:sp>
    </p:spTree>
    <p:extLst>
      <p:ext uri="{BB962C8B-B14F-4D97-AF65-F5344CB8AC3E}">
        <p14:creationId xmlns:p14="http://schemas.microsoft.com/office/powerpoint/2010/main" val="819505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SOBRE A LGPD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1A2E69-B846-46CF-B78E-293CEDCF057E}"/>
              </a:ext>
            </a:extLst>
          </p:cNvPr>
          <p:cNvSpPr txBox="1"/>
          <p:nvPr/>
        </p:nvSpPr>
        <p:spPr>
          <a:xfrm>
            <a:off x="1156448" y="1997839"/>
            <a:ext cx="940397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A partir de 2020 apenas </a:t>
            </a:r>
            <a:r>
              <a:rPr lang="pt-BR" sz="2000" dirty="0" err="1">
                <a:latin typeface="Segoe UI Variable Display" pitchFamily="2" charset="0"/>
              </a:rPr>
              <a:t>email</a:t>
            </a:r>
            <a:r>
              <a:rPr lang="pt-BR" sz="2000" dirty="0">
                <a:latin typeface="Segoe UI Variable Display" pitchFamily="2" charset="0"/>
              </a:rPr>
              <a:t>/senha/dados de entrega poderão ser itens obrigatórios;</a:t>
            </a: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Qualquer outra informação poderá ser solicitada mediante consentimento e autorização explícita para o uso;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Obrigatoriedade de notificação ao usuário em caso de vazamentos.</a:t>
            </a:r>
          </a:p>
        </p:txBody>
      </p:sp>
    </p:spTree>
    <p:extLst>
      <p:ext uri="{BB962C8B-B14F-4D97-AF65-F5344CB8AC3E}">
        <p14:creationId xmlns:p14="http://schemas.microsoft.com/office/powerpoint/2010/main" val="4064863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SOBRE A LGPD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1A2E69-B846-46CF-B78E-293CEDCF057E}"/>
              </a:ext>
            </a:extLst>
          </p:cNvPr>
          <p:cNvSpPr txBox="1"/>
          <p:nvPr/>
        </p:nvSpPr>
        <p:spPr>
          <a:xfrm>
            <a:off x="1156448" y="1997839"/>
            <a:ext cx="940397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A lei obriga a revisão de contratos e termos de privacidade, incluindo cláusulas que esclareçam a finalidade de forma explícita e específica em relação ao uso de dados pessoais;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Proibições de uso:</a:t>
            </a:r>
          </a:p>
          <a:p>
            <a:pPr marL="800100" lvl="1" indent="-342900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pt-BR" sz="2000" dirty="0">
                <a:latin typeface="Segoe UI Variable Display" pitchFamily="2" charset="0"/>
              </a:rPr>
              <a:t>Fins ilícitos;</a:t>
            </a:r>
          </a:p>
          <a:p>
            <a:pPr marL="800100" lvl="1" indent="-342900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pt-BR" sz="2000" dirty="0">
                <a:latin typeface="Segoe UI Variable Display" pitchFamily="2" charset="0"/>
              </a:rPr>
              <a:t>Discriminatórios e/ou abusivos;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Exceções sem consentimento:</a:t>
            </a:r>
          </a:p>
          <a:p>
            <a:pPr marL="800100" lvl="1" indent="-342900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pt-BR" sz="2000" dirty="0">
                <a:latin typeface="Segoe UI Variable Display" pitchFamily="2" charset="0"/>
              </a:rPr>
              <a:t>Interesse público;</a:t>
            </a:r>
          </a:p>
          <a:p>
            <a:pPr marL="800100" lvl="1" indent="-342900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pt-BR" sz="2000" dirty="0">
                <a:latin typeface="Segoe UI Variable Display" pitchFamily="2" charset="0"/>
              </a:rPr>
              <a:t>Risco à vida ou saúde de terceiros;</a:t>
            </a:r>
          </a:p>
        </p:txBody>
      </p:sp>
    </p:spTree>
    <p:extLst>
      <p:ext uri="{BB962C8B-B14F-4D97-AF65-F5344CB8AC3E}">
        <p14:creationId xmlns:p14="http://schemas.microsoft.com/office/powerpoint/2010/main" val="12957177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pic>
        <p:nvPicPr>
          <p:cNvPr id="4" name="Imagem 3" descr="Mão com um martelo">
            <a:extLst>
              <a:ext uri="{FF2B5EF4-FFF2-40B4-BE49-F238E27FC236}">
                <a16:creationId xmlns:a16="http://schemas.microsoft.com/office/drawing/2014/main" id="{972C31C4-6799-4246-B61D-27F2DA60428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80194A5F-39EB-4F88-BEA6-D75F478FA4A9}"/>
              </a:ext>
            </a:extLst>
          </p:cNvPr>
          <p:cNvSpPr txBox="1">
            <a:spLocks/>
          </p:cNvSpPr>
          <p:nvPr/>
        </p:nvSpPr>
        <p:spPr>
          <a:xfrm>
            <a:off x="4608615" y="2819602"/>
            <a:ext cx="2974770" cy="1218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dirty="0">
                <a:solidFill>
                  <a:schemeClr val="bg1"/>
                </a:solidFill>
                <a:highlight>
                  <a:srgbClr val="008080"/>
                </a:highlight>
              </a:rPr>
              <a:t>SOBRE A LGPD_ 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DC5C51F-8FAD-4A67-B73C-BA1E5E65F787}"/>
              </a:ext>
            </a:extLst>
          </p:cNvPr>
          <p:cNvSpPr txBox="1"/>
          <p:nvPr/>
        </p:nvSpPr>
        <p:spPr>
          <a:xfrm>
            <a:off x="2662880" y="5676406"/>
            <a:ext cx="68662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accent4">
                    <a:lumMod val="75000"/>
                  </a:schemeClr>
                </a:solidFill>
                <a:latin typeface="Rockwell" panose="02060603020205020403" pitchFamily="18" charset="0"/>
              </a:rPr>
              <a:t>Quais são os princípios da lei</a:t>
            </a:r>
          </a:p>
        </p:txBody>
      </p:sp>
    </p:spTree>
    <p:extLst>
      <p:ext uri="{BB962C8B-B14F-4D97-AF65-F5344CB8AC3E}">
        <p14:creationId xmlns:p14="http://schemas.microsoft.com/office/powerpoint/2010/main" val="34549443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SOBRE A LGPD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1A2E69-B846-46CF-B78E-293CEDCF057E}"/>
              </a:ext>
            </a:extLst>
          </p:cNvPr>
          <p:cNvSpPr txBox="1"/>
          <p:nvPr/>
        </p:nvSpPr>
        <p:spPr>
          <a:xfrm>
            <a:off x="1156448" y="1641589"/>
            <a:ext cx="940397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>
                  <a:lumMod val="75000"/>
                </a:schemeClr>
              </a:buClr>
            </a:pPr>
            <a:r>
              <a:rPr lang="pt-BR" sz="2400" b="1" dirty="0">
                <a:latin typeface="Segoe UI Variable Display" pitchFamily="2" charset="0"/>
              </a:rPr>
              <a:t>Quais são os princípios da lei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b="1" dirty="0">
                <a:latin typeface="Segoe UI Variable Display" pitchFamily="2" charset="0"/>
              </a:rPr>
              <a:t>Finalidade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r>
              <a:rPr lang="pt-BR" sz="2000" dirty="0">
                <a:latin typeface="Segoe UI Variable Display" pitchFamily="2" charset="0"/>
              </a:rPr>
              <a:t>Dados coletados só podem ser tratados para fins legítimos e especificado aos titulares;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b="1" dirty="0">
                <a:latin typeface="Segoe UI Variable Display" pitchFamily="2" charset="0"/>
              </a:rPr>
              <a:t>Adequação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r>
              <a:rPr lang="pt-BR" sz="2000" dirty="0">
                <a:latin typeface="Segoe UI Variable Display" pitchFamily="2" charset="0"/>
              </a:rPr>
              <a:t>O tratamento dos dados deve ser compatível com a finalidade que foi informada ao usuário;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b="1" dirty="0">
                <a:latin typeface="Segoe UI Variable Display" pitchFamily="2" charset="0"/>
              </a:rPr>
              <a:t>Necessidade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r>
              <a:rPr lang="pt-BR" sz="2000" dirty="0">
                <a:latin typeface="Segoe UI Variable Display" pitchFamily="2" charset="0"/>
              </a:rPr>
              <a:t>Dados devem ter seu uso limitado ao necessário para realização das suas finalidades;</a:t>
            </a:r>
          </a:p>
        </p:txBody>
      </p:sp>
    </p:spTree>
    <p:extLst>
      <p:ext uri="{BB962C8B-B14F-4D97-AF65-F5344CB8AC3E}">
        <p14:creationId xmlns:p14="http://schemas.microsoft.com/office/powerpoint/2010/main" val="11035118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SOBRE A LGPD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1A2E69-B846-46CF-B78E-293CEDCF057E}"/>
              </a:ext>
            </a:extLst>
          </p:cNvPr>
          <p:cNvSpPr txBox="1"/>
          <p:nvPr/>
        </p:nvSpPr>
        <p:spPr>
          <a:xfrm>
            <a:off x="1156448" y="1641589"/>
            <a:ext cx="940397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>
                  <a:lumMod val="75000"/>
                </a:schemeClr>
              </a:buClr>
            </a:pPr>
            <a:r>
              <a:rPr lang="pt-BR" sz="2400" b="1" dirty="0">
                <a:latin typeface="Segoe UI Variable Display" pitchFamily="2" charset="0"/>
              </a:rPr>
              <a:t>Quais são os princípios da lei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b="1" dirty="0">
                <a:latin typeface="Segoe UI Variable Display" pitchFamily="2" charset="0"/>
              </a:rPr>
              <a:t>Livre acesso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r>
              <a:rPr lang="pt-BR" sz="2000" dirty="0">
                <a:latin typeface="Segoe UI Variable Display" pitchFamily="2" charset="0"/>
              </a:rPr>
              <a:t>Os titulares dos dados devem sempre ter acesso fácil e gratuito às suas informações e serem informados sobre como esses dados estão sendo usados bem como a duração desse tratamento;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b="1" dirty="0">
                <a:latin typeface="Segoe UI Variable Display" pitchFamily="2" charset="0"/>
              </a:rPr>
              <a:t>Qualidade dos dados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r>
              <a:rPr lang="pt-BR" sz="2000" dirty="0">
                <a:latin typeface="Segoe UI Variable Display" pitchFamily="2" charset="0"/>
              </a:rPr>
              <a:t>Garantir aos titulares das informações que seus dados serão exatas e claras, permitindo a solicitação de alteração das suas informações à qualquer momento;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b="1" dirty="0">
                <a:latin typeface="Segoe UI Variable Display" pitchFamily="2" charset="0"/>
              </a:rPr>
              <a:t>Transparência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r>
              <a:rPr lang="pt-BR" sz="2000" dirty="0">
                <a:latin typeface="Segoe UI Variable Display" pitchFamily="2" charset="0"/>
              </a:rPr>
              <a:t>O objetivo deste princípio é garantir que o usuário obtenha informações claras e de fácil acesso sobre a realização de tratamento de seus dados e sobre quem foi o responsável por tratá-lo;</a:t>
            </a:r>
          </a:p>
        </p:txBody>
      </p:sp>
    </p:spTree>
    <p:extLst>
      <p:ext uri="{BB962C8B-B14F-4D97-AF65-F5344CB8AC3E}">
        <p14:creationId xmlns:p14="http://schemas.microsoft.com/office/powerpoint/2010/main" val="22736863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SOBRE A LGPD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1A2E69-B846-46CF-B78E-293CEDCF057E}"/>
              </a:ext>
            </a:extLst>
          </p:cNvPr>
          <p:cNvSpPr txBox="1"/>
          <p:nvPr/>
        </p:nvSpPr>
        <p:spPr>
          <a:xfrm>
            <a:off x="1156448" y="1641589"/>
            <a:ext cx="9403976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>
                  <a:lumMod val="75000"/>
                </a:schemeClr>
              </a:buClr>
            </a:pPr>
            <a:r>
              <a:rPr lang="pt-BR" sz="2400" b="1" dirty="0">
                <a:latin typeface="Segoe UI Variable Display" pitchFamily="2" charset="0"/>
              </a:rPr>
              <a:t>Quais são os princípios da lei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b="1" dirty="0">
                <a:latin typeface="Segoe UI Variable Display" pitchFamily="2" charset="0"/>
              </a:rPr>
              <a:t>Segurança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r>
              <a:rPr lang="pt-BR" sz="2000" dirty="0">
                <a:latin typeface="Segoe UI Variable Display" pitchFamily="2" charset="0"/>
              </a:rPr>
              <a:t>As empresas que controlam os dados devem adotar todas as medidas cabíveis para à segurança das informações, evitando acessos não autorizados, acidentes lícitos ou ilícitos de destruição de informações, alterações, perda, comunicação ou difusão;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b="1" dirty="0">
                <a:latin typeface="Segoe UI Variable Display" pitchFamily="2" charset="0"/>
              </a:rPr>
              <a:t>Prevenção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r>
              <a:rPr lang="pt-BR" sz="2000" dirty="0">
                <a:latin typeface="Segoe UI Variable Display" pitchFamily="2" charset="0"/>
              </a:rPr>
              <a:t>As empresas que controlam os dados devem adotar todas as medidas cabíveis para prevenir à ocorrência de danos no tratamento dessas informações;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b="1" dirty="0">
                <a:latin typeface="Segoe UI Variable Display" pitchFamily="2" charset="0"/>
              </a:rPr>
              <a:t>Não discriminação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r>
              <a:rPr lang="pt-BR" sz="2000" dirty="0">
                <a:latin typeface="Segoe UI Variable Display" pitchFamily="2" charset="0"/>
              </a:rPr>
              <a:t>É vedado o uso de informações para o uso de qualquer fim discriminatório ilícito ou abusivo;</a:t>
            </a:r>
          </a:p>
        </p:txBody>
      </p:sp>
    </p:spTree>
    <p:extLst>
      <p:ext uri="{BB962C8B-B14F-4D97-AF65-F5344CB8AC3E}">
        <p14:creationId xmlns:p14="http://schemas.microsoft.com/office/powerpoint/2010/main" val="1053503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Contextualizando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0C47A2FE-6599-4451-ADE8-28EC0504BA99}"/>
              </a:ext>
            </a:extLst>
          </p:cNvPr>
          <p:cNvSpPr/>
          <p:nvPr/>
        </p:nvSpPr>
        <p:spPr>
          <a:xfrm>
            <a:off x="4794437" y="1320428"/>
            <a:ext cx="5329937" cy="1604837"/>
          </a:xfrm>
          <a:prstGeom prst="roundRect">
            <a:avLst>
              <a:gd name="adj" fmla="val 15682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Trapezoide 25">
            <a:extLst>
              <a:ext uri="{FF2B5EF4-FFF2-40B4-BE49-F238E27FC236}">
                <a16:creationId xmlns:a16="http://schemas.microsoft.com/office/drawing/2014/main" id="{2C2A111A-9D83-4BC8-94B1-BB4288D1CD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2416234" y="900336"/>
            <a:ext cx="2818452" cy="2451373"/>
          </a:xfrm>
          <a:prstGeom prst="trapezoi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9CB70950-8371-4791-951B-C9838924F3E9}"/>
              </a:ext>
            </a:extLst>
          </p:cNvPr>
          <p:cNvSpPr/>
          <p:nvPr/>
        </p:nvSpPr>
        <p:spPr>
          <a:xfrm>
            <a:off x="3129040" y="1433015"/>
            <a:ext cx="1371600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 rtl="0"/>
            <a:r>
              <a:rPr lang="pt-BR" sz="1600" b="1" dirty="0">
                <a:solidFill>
                  <a:schemeClr val="bg1"/>
                </a:solidFill>
              </a:rPr>
              <a:t>1980</a:t>
            </a: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A2E40FC2-C7EF-464C-9240-C5C5DE09926C}"/>
              </a:ext>
            </a:extLst>
          </p:cNvPr>
          <p:cNvSpPr/>
          <p:nvPr/>
        </p:nvSpPr>
        <p:spPr>
          <a:xfrm>
            <a:off x="2731860" y="1805110"/>
            <a:ext cx="2171659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rtl="0">
              <a:lnSpc>
                <a:spcPts val="1900"/>
              </a:lnSpc>
            </a:pPr>
            <a:r>
              <a:rPr lang="pt-BR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Inicia-se a discussão sobre privacidade de informações na União </a:t>
            </a:r>
            <a:r>
              <a:rPr lang="pt-BR" sz="1800" i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Européia</a:t>
            </a:r>
            <a:r>
              <a:rPr lang="pt-BR" sz="1400" i="1" dirty="0">
                <a:solidFill>
                  <a:schemeClr val="bg1"/>
                </a:solidFill>
                <a:cs typeface="Segoe UI" panose="020B0502040204020203" pitchFamily="34" charset="0"/>
              </a:rPr>
              <a:t> </a:t>
            </a:r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ADBE913A-8B8E-4797-8C8B-17242D94CF96}"/>
              </a:ext>
            </a:extLst>
          </p:cNvPr>
          <p:cNvCxnSpPr/>
          <p:nvPr/>
        </p:nvCxnSpPr>
        <p:spPr>
          <a:xfrm>
            <a:off x="5051147" y="1487765"/>
            <a:ext cx="0" cy="12960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1" name="Retângulo 30">
            <a:extLst>
              <a:ext uri="{FF2B5EF4-FFF2-40B4-BE49-F238E27FC236}">
                <a16:creationId xmlns:a16="http://schemas.microsoft.com/office/drawing/2014/main" id="{C1100ADE-A810-4133-8CDD-7E5709C7B859}"/>
              </a:ext>
            </a:extLst>
          </p:cNvPr>
          <p:cNvSpPr/>
          <p:nvPr/>
        </p:nvSpPr>
        <p:spPr>
          <a:xfrm>
            <a:off x="5183234" y="1485686"/>
            <a:ext cx="4645885" cy="12182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 rtl="0">
              <a:lnSpc>
                <a:spcPts val="1900"/>
              </a:lnSpc>
            </a:pPr>
            <a:r>
              <a:rPr lang="pt-B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Este foi o início das discussões sobre a proteção da privacidade de informações na União Europeia, lançando as bases para futuras legislações e regulamentações relacionadas à privacidade de dados.</a:t>
            </a:r>
            <a:endParaRPr lang="pt-BR" sz="1400" dirty="0">
              <a:solidFill>
                <a:schemeClr val="bg1"/>
              </a:solidFill>
              <a:cs typeface="Segoe UI" panose="020B0502040204020203" pitchFamily="34" charset="0"/>
            </a:endParaRPr>
          </a:p>
        </p:txBody>
      </p:sp>
      <p:sp>
        <p:nvSpPr>
          <p:cNvPr id="40" name="Retângulo: Cantos Arredondados 39">
            <a:extLst>
              <a:ext uri="{FF2B5EF4-FFF2-40B4-BE49-F238E27FC236}">
                <a16:creationId xmlns:a16="http://schemas.microsoft.com/office/drawing/2014/main" id="{D709606A-745C-4BD9-90D4-D28F772B41B8}"/>
              </a:ext>
            </a:extLst>
          </p:cNvPr>
          <p:cNvSpPr/>
          <p:nvPr/>
        </p:nvSpPr>
        <p:spPr>
          <a:xfrm>
            <a:off x="4794436" y="4389406"/>
            <a:ext cx="5329937" cy="1604837"/>
          </a:xfrm>
          <a:prstGeom prst="roundRect">
            <a:avLst>
              <a:gd name="adj" fmla="val 15682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Trapezoide 40">
            <a:extLst>
              <a:ext uri="{FF2B5EF4-FFF2-40B4-BE49-F238E27FC236}">
                <a16:creationId xmlns:a16="http://schemas.microsoft.com/office/drawing/2014/main" id="{1FB0E482-2591-483E-B016-4F1BE3882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2416233" y="3969314"/>
            <a:ext cx="2818452" cy="2451373"/>
          </a:xfrm>
          <a:prstGeom prst="trapezoi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DBCFC89E-4A2F-4E93-9984-576C55ECDFDC}"/>
              </a:ext>
            </a:extLst>
          </p:cNvPr>
          <p:cNvSpPr/>
          <p:nvPr/>
        </p:nvSpPr>
        <p:spPr>
          <a:xfrm>
            <a:off x="3129039" y="4501993"/>
            <a:ext cx="1371600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 rtl="0"/>
            <a:r>
              <a:rPr lang="pt-BR" sz="1600" b="1" dirty="0">
                <a:solidFill>
                  <a:schemeClr val="bg1"/>
                </a:solidFill>
              </a:rPr>
              <a:t>1998</a:t>
            </a:r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59714DB9-DA16-4C01-ABD7-C2499CA2B562}"/>
              </a:ext>
            </a:extLst>
          </p:cNvPr>
          <p:cNvSpPr/>
          <p:nvPr/>
        </p:nvSpPr>
        <p:spPr>
          <a:xfrm>
            <a:off x="2731859" y="4874088"/>
            <a:ext cx="2171659" cy="487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rtl="0">
              <a:lnSpc>
                <a:spcPts val="1900"/>
              </a:lnSpc>
            </a:pPr>
            <a:r>
              <a:rPr lang="pt-BR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Reino Unido aprova a Data </a:t>
            </a:r>
            <a:r>
              <a:rPr lang="pt-BR" sz="1800" i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Protection</a:t>
            </a:r>
            <a:r>
              <a:rPr lang="pt-BR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1800" i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Act</a:t>
            </a:r>
            <a:endParaRPr lang="pt-BR" sz="1400" i="1" dirty="0">
              <a:solidFill>
                <a:schemeClr val="bg1"/>
              </a:solidFill>
              <a:cs typeface="Segoe UI" panose="020B0502040204020203" pitchFamily="34" charset="0"/>
            </a:endParaRPr>
          </a:p>
        </p:txBody>
      </p: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F5DF99C0-3C36-45A7-A738-A6F3FDEDD075}"/>
              </a:ext>
            </a:extLst>
          </p:cNvPr>
          <p:cNvCxnSpPr/>
          <p:nvPr/>
        </p:nvCxnSpPr>
        <p:spPr>
          <a:xfrm>
            <a:off x="5051146" y="4556743"/>
            <a:ext cx="0" cy="1296000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46" name="Retângulo 45">
            <a:extLst>
              <a:ext uri="{FF2B5EF4-FFF2-40B4-BE49-F238E27FC236}">
                <a16:creationId xmlns:a16="http://schemas.microsoft.com/office/drawing/2014/main" id="{DAA90576-5133-4BC4-9025-92B064C7043B}"/>
              </a:ext>
            </a:extLst>
          </p:cNvPr>
          <p:cNvSpPr/>
          <p:nvPr/>
        </p:nvSpPr>
        <p:spPr>
          <a:xfrm>
            <a:off x="5183233" y="4554664"/>
            <a:ext cx="4645885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 rtl="0">
              <a:lnSpc>
                <a:spcPts val="1900"/>
              </a:lnSpc>
            </a:pPr>
            <a:r>
              <a:rPr lang="pt-B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Data </a:t>
            </a:r>
            <a:r>
              <a:rPr lang="pt-BR" sz="18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Protection</a:t>
            </a:r>
            <a:r>
              <a:rPr lang="pt-B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18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Act</a:t>
            </a:r>
            <a:r>
              <a:rPr lang="pt-B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1998 foi uma legislação importante no Reino Unido que estabeleceu regras para o processamento de dados pessoais e a proteção da privacidade das pessoas.</a:t>
            </a:r>
            <a:endParaRPr lang="pt-BR" sz="1400" dirty="0">
              <a:solidFill>
                <a:schemeClr val="bg1"/>
              </a:solidFill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7896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SOBRE A LGPD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1A2E69-B846-46CF-B78E-293CEDCF057E}"/>
              </a:ext>
            </a:extLst>
          </p:cNvPr>
          <p:cNvSpPr txBox="1"/>
          <p:nvPr/>
        </p:nvSpPr>
        <p:spPr>
          <a:xfrm>
            <a:off x="1156448" y="1641589"/>
            <a:ext cx="9403976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>
                  <a:lumMod val="75000"/>
                </a:schemeClr>
              </a:buClr>
            </a:pPr>
            <a:r>
              <a:rPr lang="pt-BR" sz="2400" b="1" dirty="0">
                <a:latin typeface="Segoe UI Variable Display" pitchFamily="2" charset="0"/>
              </a:rPr>
              <a:t>Quais são os princípios da lei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b="1" dirty="0">
                <a:latin typeface="Segoe UI Variable Display" pitchFamily="2" charset="0"/>
              </a:rPr>
              <a:t>Responsabilização e prestação de contas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r>
              <a:rPr lang="pt-BR" sz="2000" dirty="0">
                <a:latin typeface="Segoe UI Variable Display" pitchFamily="2" charset="0"/>
              </a:rPr>
              <a:t>As empresas devem se responsabilizar pelos dados e para isso tem o dever de demonstrar quem são os parceiros responsáveis pelo tratamento dessas informações fim discriminatório ilícito ou abusivo;</a:t>
            </a:r>
          </a:p>
        </p:txBody>
      </p:sp>
    </p:spTree>
    <p:extLst>
      <p:ext uri="{BB962C8B-B14F-4D97-AF65-F5344CB8AC3E}">
        <p14:creationId xmlns:p14="http://schemas.microsoft.com/office/powerpoint/2010/main" val="37117086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pic>
        <p:nvPicPr>
          <p:cNvPr id="4" name="Imagem 3" descr="Mão com um martelo">
            <a:extLst>
              <a:ext uri="{FF2B5EF4-FFF2-40B4-BE49-F238E27FC236}">
                <a16:creationId xmlns:a16="http://schemas.microsoft.com/office/drawing/2014/main" id="{972C31C4-6799-4246-B61D-27F2DA60428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80194A5F-39EB-4F88-BEA6-D75F478FA4A9}"/>
              </a:ext>
            </a:extLst>
          </p:cNvPr>
          <p:cNvSpPr txBox="1">
            <a:spLocks/>
          </p:cNvSpPr>
          <p:nvPr/>
        </p:nvSpPr>
        <p:spPr>
          <a:xfrm>
            <a:off x="4608615" y="2819602"/>
            <a:ext cx="2974770" cy="1218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dirty="0">
                <a:solidFill>
                  <a:schemeClr val="bg1"/>
                </a:solidFill>
                <a:highlight>
                  <a:srgbClr val="008080"/>
                </a:highlight>
              </a:rPr>
              <a:t>SOBRE A LGPD_ 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DC5C51F-8FAD-4A67-B73C-BA1E5E65F787}"/>
              </a:ext>
            </a:extLst>
          </p:cNvPr>
          <p:cNvSpPr txBox="1"/>
          <p:nvPr/>
        </p:nvSpPr>
        <p:spPr>
          <a:xfrm>
            <a:off x="2155530" y="5628904"/>
            <a:ext cx="7880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accent4">
                    <a:lumMod val="75000"/>
                  </a:schemeClr>
                </a:solidFill>
                <a:latin typeface="Rockwell" panose="02060603020205020403" pitchFamily="18" charset="0"/>
              </a:rPr>
              <a:t>Quais são os direitos dos usuários</a:t>
            </a:r>
          </a:p>
        </p:txBody>
      </p:sp>
    </p:spTree>
    <p:extLst>
      <p:ext uri="{BB962C8B-B14F-4D97-AF65-F5344CB8AC3E}">
        <p14:creationId xmlns:p14="http://schemas.microsoft.com/office/powerpoint/2010/main" val="36897495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SOBRE A LGPD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1A2E69-B846-46CF-B78E-293CEDCF057E}"/>
              </a:ext>
            </a:extLst>
          </p:cNvPr>
          <p:cNvSpPr txBox="1"/>
          <p:nvPr/>
        </p:nvSpPr>
        <p:spPr>
          <a:xfrm>
            <a:off x="1156448" y="1641589"/>
            <a:ext cx="9403976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>
                  <a:lumMod val="75000"/>
                </a:schemeClr>
              </a:buClr>
            </a:pPr>
            <a:r>
              <a:rPr lang="pt-BR" sz="2400" b="1" dirty="0">
                <a:latin typeface="Segoe UI Variable Display" pitchFamily="2" charset="0"/>
              </a:rPr>
              <a:t>Quais são os direitos dos usuários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Serem informados que a empresa está realizando tratamento de seus dados;</a:t>
            </a: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Ter acesso aos dados que são coletados;</a:t>
            </a: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Corrigir dados incompletos ou desatualizados;</a:t>
            </a: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Solicitar anonimização, bloqueio ou eliminação de dados desnecessários a qualquer momento;</a:t>
            </a:r>
          </a:p>
        </p:txBody>
      </p:sp>
    </p:spTree>
    <p:extLst>
      <p:ext uri="{BB962C8B-B14F-4D97-AF65-F5344CB8AC3E}">
        <p14:creationId xmlns:p14="http://schemas.microsoft.com/office/powerpoint/2010/main" val="23342192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SOBRE A LGPD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1A2E69-B846-46CF-B78E-293CEDCF057E}"/>
              </a:ext>
            </a:extLst>
          </p:cNvPr>
          <p:cNvSpPr txBox="1"/>
          <p:nvPr/>
        </p:nvSpPr>
        <p:spPr>
          <a:xfrm>
            <a:off x="1156448" y="1641589"/>
            <a:ext cx="9403976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>
                  <a:lumMod val="75000"/>
                </a:schemeClr>
              </a:buClr>
            </a:pPr>
            <a:r>
              <a:rPr lang="pt-BR" sz="2400" b="1" dirty="0">
                <a:latin typeface="Segoe UI Variable Display" pitchFamily="2" charset="0"/>
              </a:rPr>
              <a:t>Quais são os direitos dos usuários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Solicitar a portabilidade dos dados para outras organizações;</a:t>
            </a: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Pedir a eliminação dos seus dados da base de uma empresa, com garantia que isso aconteça;</a:t>
            </a: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Ser informado sobre o compartilhamento de seus dados com outras entidades, públicas ou privadas, caso isso seja necessário;</a:t>
            </a:r>
          </a:p>
        </p:txBody>
      </p:sp>
    </p:spTree>
    <p:extLst>
      <p:ext uri="{BB962C8B-B14F-4D97-AF65-F5344CB8AC3E}">
        <p14:creationId xmlns:p14="http://schemas.microsoft.com/office/powerpoint/2010/main" val="23336425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SOBRE A LGPD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1A2E69-B846-46CF-B78E-293CEDCF057E}"/>
              </a:ext>
            </a:extLst>
          </p:cNvPr>
          <p:cNvSpPr txBox="1"/>
          <p:nvPr/>
        </p:nvSpPr>
        <p:spPr>
          <a:xfrm>
            <a:off x="1156448" y="1641589"/>
            <a:ext cx="9403976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>
                  <a:lumMod val="75000"/>
                </a:schemeClr>
              </a:buClr>
            </a:pPr>
            <a:r>
              <a:rPr lang="pt-BR" sz="2400" b="1" dirty="0">
                <a:latin typeface="Segoe UI Variable Display" pitchFamily="2" charset="0"/>
              </a:rPr>
              <a:t>Quais são os direitos dos usuários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Ser informado sobre a possibilidade de não consentir com o compartilhamento dos seus dados com um site, dando ciência das consequências do não consentimento;</a:t>
            </a: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Informar a empresa que trata seus dados que não quer mais estar na base, revogando seu consentimento;</a:t>
            </a: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Solicitar a revisão de decisões tomadas por computadores com base em tratamento automatizado de dados pessoais, solicitando informações claras sobre como aquela decisão foi tomada;</a:t>
            </a:r>
          </a:p>
        </p:txBody>
      </p:sp>
    </p:spTree>
    <p:extLst>
      <p:ext uri="{BB962C8B-B14F-4D97-AF65-F5344CB8AC3E}">
        <p14:creationId xmlns:p14="http://schemas.microsoft.com/office/powerpoint/2010/main" val="11523189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pic>
        <p:nvPicPr>
          <p:cNvPr id="4" name="Imagem 3" descr="Mão com um martelo">
            <a:extLst>
              <a:ext uri="{FF2B5EF4-FFF2-40B4-BE49-F238E27FC236}">
                <a16:creationId xmlns:a16="http://schemas.microsoft.com/office/drawing/2014/main" id="{972C31C4-6799-4246-B61D-27F2DA60428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80194A5F-39EB-4F88-BEA6-D75F478FA4A9}"/>
              </a:ext>
            </a:extLst>
          </p:cNvPr>
          <p:cNvSpPr txBox="1">
            <a:spLocks/>
          </p:cNvSpPr>
          <p:nvPr/>
        </p:nvSpPr>
        <p:spPr>
          <a:xfrm>
            <a:off x="4608615" y="2819602"/>
            <a:ext cx="2974770" cy="1218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dirty="0">
                <a:solidFill>
                  <a:schemeClr val="bg1"/>
                </a:solidFill>
                <a:highlight>
                  <a:srgbClr val="008080"/>
                </a:highlight>
              </a:rPr>
              <a:t>SOBRE A LGPD_ 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DC5C51F-8FAD-4A67-B73C-BA1E5E65F787}"/>
              </a:ext>
            </a:extLst>
          </p:cNvPr>
          <p:cNvSpPr txBox="1"/>
          <p:nvPr/>
        </p:nvSpPr>
        <p:spPr>
          <a:xfrm>
            <a:off x="4274828" y="5605153"/>
            <a:ext cx="36423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accent4">
                    <a:lumMod val="75000"/>
                  </a:schemeClr>
                </a:solidFill>
                <a:latin typeface="Rockwell" panose="02060603020205020403" pitchFamily="18" charset="0"/>
              </a:rPr>
              <a:t>Consentimento</a:t>
            </a:r>
          </a:p>
        </p:txBody>
      </p:sp>
    </p:spTree>
    <p:extLst>
      <p:ext uri="{BB962C8B-B14F-4D97-AF65-F5344CB8AC3E}">
        <p14:creationId xmlns:p14="http://schemas.microsoft.com/office/powerpoint/2010/main" val="13118185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SOBRE A LGPD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1A2E69-B846-46CF-B78E-293CEDCF057E}"/>
              </a:ext>
            </a:extLst>
          </p:cNvPr>
          <p:cNvSpPr txBox="1"/>
          <p:nvPr/>
        </p:nvSpPr>
        <p:spPr>
          <a:xfrm>
            <a:off x="1156448" y="1641589"/>
            <a:ext cx="940397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>
                  <a:lumMod val="75000"/>
                </a:schemeClr>
              </a:buClr>
            </a:pPr>
            <a:r>
              <a:rPr lang="pt-BR" sz="2400" b="1" dirty="0">
                <a:latin typeface="Segoe UI Variable Display" pitchFamily="2" charset="0"/>
              </a:rPr>
              <a:t>Consentimento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b="1" dirty="0">
                <a:latin typeface="Segoe UI Variable Display" pitchFamily="2" charset="0"/>
              </a:rPr>
              <a:t>Consentimento por escrito ou outro meio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r>
              <a:rPr lang="pt-BR" sz="2000" dirty="0">
                <a:latin typeface="Segoe UI Variable Display" pitchFamily="2" charset="0"/>
              </a:rPr>
              <a:t>A primeira exigência é que o consentimento do usuário seja dado por escrito ou por outro meio (também de forma digital);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b="1" dirty="0">
                <a:latin typeface="Segoe UI Variable Display" pitchFamily="2" charset="0"/>
              </a:rPr>
              <a:t>Ônus da prova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r>
              <a:rPr lang="pt-BR" sz="2000" dirty="0">
                <a:latin typeface="Segoe UI Variable Display" pitchFamily="2" charset="0"/>
              </a:rPr>
              <a:t>A empresa vai precisar comprovar que teve consentimento daquela pessoa para acessar aqueles dados e tratá-los;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b="1" dirty="0">
                <a:latin typeface="Segoe UI Variable Display" pitchFamily="2" charset="0"/>
              </a:rPr>
              <a:t>Vedado tratamento mediante vício de consentimento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r>
              <a:rPr lang="pt-BR" sz="2000" dirty="0">
                <a:latin typeface="Segoe UI Variable Display" pitchFamily="2" charset="0"/>
              </a:rPr>
              <a:t>As empresas não podem em hipótese alguma induzir a pessoa ao erro ou coagir o usuário para conseguir seus dados;</a:t>
            </a:r>
          </a:p>
        </p:txBody>
      </p:sp>
    </p:spTree>
    <p:extLst>
      <p:ext uri="{BB962C8B-B14F-4D97-AF65-F5344CB8AC3E}">
        <p14:creationId xmlns:p14="http://schemas.microsoft.com/office/powerpoint/2010/main" val="12727162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SOBRE A LGPD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1A2E69-B846-46CF-B78E-293CEDCF057E}"/>
              </a:ext>
            </a:extLst>
          </p:cNvPr>
          <p:cNvSpPr txBox="1"/>
          <p:nvPr/>
        </p:nvSpPr>
        <p:spPr>
          <a:xfrm>
            <a:off x="1156448" y="1641589"/>
            <a:ext cx="9403976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>
                  <a:lumMod val="75000"/>
                </a:schemeClr>
              </a:buClr>
            </a:pPr>
            <a:r>
              <a:rPr lang="pt-BR" sz="2400" b="1" dirty="0">
                <a:latin typeface="Segoe UI Variable Display" pitchFamily="2" charset="0"/>
              </a:rPr>
              <a:t>Consentimento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b="1" dirty="0">
                <a:latin typeface="Segoe UI Variable Display" pitchFamily="2" charset="0"/>
              </a:rPr>
              <a:t>Consentimento não genérico e específico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r>
              <a:rPr lang="pt-BR" sz="2000" dirty="0">
                <a:latin typeface="Segoe UI Variable Display" pitchFamily="2" charset="0"/>
              </a:rPr>
              <a:t>O consentimento não pode ser apresentado de modo genérico, sendo necessário estar bem específico com o que a pessoa estará consentindo;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b="1" dirty="0">
                <a:latin typeface="Segoe UI Variable Display" pitchFamily="2" charset="0"/>
              </a:rPr>
              <a:t>Revogação a qualquer momento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r>
              <a:rPr lang="pt-BR" sz="2000" dirty="0">
                <a:latin typeface="Segoe UI Variable Display" pitchFamily="2" charset="0"/>
              </a:rPr>
              <a:t>As empresas devem permitir ao usuário revogar o consentimento ao compartilhamento de dados a qualquer momento de forma imediata;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b="1" dirty="0">
                <a:latin typeface="Segoe UI Variable Display" pitchFamily="2" charset="0"/>
              </a:rPr>
              <a:t>Informar a alteração de informação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r>
              <a:rPr lang="pt-BR" sz="2000" dirty="0">
                <a:latin typeface="Segoe UI Variable Display" pitchFamily="2" charset="0"/>
              </a:rPr>
              <a:t>Empresas que lidam com dados de usuários devem informar qualquer alteração no processo, seja na coleta, tratamento ou finalidade para o uso dessas informações;</a:t>
            </a:r>
          </a:p>
        </p:txBody>
      </p:sp>
    </p:spTree>
    <p:extLst>
      <p:ext uri="{BB962C8B-B14F-4D97-AF65-F5344CB8AC3E}">
        <p14:creationId xmlns:p14="http://schemas.microsoft.com/office/powerpoint/2010/main" val="23656223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pic>
        <p:nvPicPr>
          <p:cNvPr id="4" name="Imagem 3" descr="Mão com um martelo">
            <a:extLst>
              <a:ext uri="{FF2B5EF4-FFF2-40B4-BE49-F238E27FC236}">
                <a16:creationId xmlns:a16="http://schemas.microsoft.com/office/drawing/2014/main" id="{972C31C4-6799-4246-B61D-27F2DA60428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80194A5F-39EB-4F88-BEA6-D75F478FA4A9}"/>
              </a:ext>
            </a:extLst>
          </p:cNvPr>
          <p:cNvSpPr txBox="1">
            <a:spLocks/>
          </p:cNvSpPr>
          <p:nvPr/>
        </p:nvSpPr>
        <p:spPr>
          <a:xfrm>
            <a:off x="4608615" y="2819602"/>
            <a:ext cx="2974770" cy="1218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dirty="0">
                <a:solidFill>
                  <a:schemeClr val="bg1"/>
                </a:solidFill>
                <a:highlight>
                  <a:srgbClr val="008080"/>
                </a:highlight>
              </a:rPr>
              <a:t>SOBRE A LGPD_ 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DC5C51F-8FAD-4A67-B73C-BA1E5E65F787}"/>
              </a:ext>
            </a:extLst>
          </p:cNvPr>
          <p:cNvSpPr txBox="1"/>
          <p:nvPr/>
        </p:nvSpPr>
        <p:spPr>
          <a:xfrm>
            <a:off x="4274828" y="5605153"/>
            <a:ext cx="29768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accent4">
                    <a:lumMod val="75000"/>
                  </a:schemeClr>
                </a:solidFill>
                <a:latin typeface="Rockwell" panose="02060603020205020403" pitchFamily="18" charset="0"/>
              </a:rPr>
              <a:t>Penalidades</a:t>
            </a:r>
          </a:p>
        </p:txBody>
      </p:sp>
    </p:spTree>
    <p:extLst>
      <p:ext uri="{BB962C8B-B14F-4D97-AF65-F5344CB8AC3E}">
        <p14:creationId xmlns:p14="http://schemas.microsoft.com/office/powerpoint/2010/main" val="9402300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SOBRE A LGPD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1A2E69-B846-46CF-B78E-293CEDCF057E}"/>
              </a:ext>
            </a:extLst>
          </p:cNvPr>
          <p:cNvSpPr txBox="1"/>
          <p:nvPr/>
        </p:nvSpPr>
        <p:spPr>
          <a:xfrm>
            <a:off x="1156448" y="1641589"/>
            <a:ext cx="9403976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>
                  <a:lumMod val="75000"/>
                </a:schemeClr>
              </a:buClr>
            </a:pPr>
            <a:r>
              <a:rPr lang="pt-BR" sz="2400" b="1" dirty="0">
                <a:latin typeface="Segoe UI Variable Display" pitchFamily="2" charset="0"/>
              </a:rPr>
              <a:t>Penalidades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Os dados irregulares poderão ser bloqueados de uso até sua regularização ou eliminação dos dados a que se referem a infração;</a:t>
            </a: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Receber multa simples de até 2% do faturamento da empresa, limitado a 50 milhões por infração;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Receber multa diária com base na limitação acima;</a:t>
            </a: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Divulgação da infração causando danos a credibilidade e reputação da empresa;</a:t>
            </a:r>
          </a:p>
        </p:txBody>
      </p:sp>
    </p:spTree>
    <p:extLst>
      <p:ext uri="{BB962C8B-B14F-4D97-AF65-F5344CB8AC3E}">
        <p14:creationId xmlns:p14="http://schemas.microsoft.com/office/powerpoint/2010/main" val="2639617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Contextualizando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0C47A2FE-6599-4451-ADE8-28EC0504BA99}"/>
              </a:ext>
            </a:extLst>
          </p:cNvPr>
          <p:cNvSpPr/>
          <p:nvPr/>
        </p:nvSpPr>
        <p:spPr>
          <a:xfrm>
            <a:off x="4794437" y="1320428"/>
            <a:ext cx="5329937" cy="1604837"/>
          </a:xfrm>
          <a:prstGeom prst="roundRect">
            <a:avLst>
              <a:gd name="adj" fmla="val 15682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Trapezoide 25">
            <a:extLst>
              <a:ext uri="{FF2B5EF4-FFF2-40B4-BE49-F238E27FC236}">
                <a16:creationId xmlns:a16="http://schemas.microsoft.com/office/drawing/2014/main" id="{2C2A111A-9D83-4BC8-94B1-BB4288D1CD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2416234" y="900336"/>
            <a:ext cx="2818452" cy="2451373"/>
          </a:xfrm>
          <a:prstGeom prst="trapezoi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9CB70950-8371-4791-951B-C9838924F3E9}"/>
              </a:ext>
            </a:extLst>
          </p:cNvPr>
          <p:cNvSpPr/>
          <p:nvPr/>
        </p:nvSpPr>
        <p:spPr>
          <a:xfrm>
            <a:off x="3129040" y="1433015"/>
            <a:ext cx="1371600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 rtl="0"/>
            <a:r>
              <a:rPr lang="pt-BR" sz="1600" b="1" dirty="0">
                <a:solidFill>
                  <a:schemeClr val="bg1"/>
                </a:solidFill>
              </a:rPr>
              <a:t>2012</a:t>
            </a: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A2E40FC2-C7EF-464C-9240-C5C5DE09926C}"/>
              </a:ext>
            </a:extLst>
          </p:cNvPr>
          <p:cNvSpPr/>
          <p:nvPr/>
        </p:nvSpPr>
        <p:spPr>
          <a:xfrm>
            <a:off x="2731860" y="1805110"/>
            <a:ext cx="2171659" cy="487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rtl="0">
              <a:lnSpc>
                <a:spcPts val="1900"/>
              </a:lnSpc>
            </a:pPr>
            <a:r>
              <a:rPr lang="pt-BR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Brasil cria a Lei Carolina Dieckmann</a:t>
            </a:r>
            <a:endParaRPr lang="pt-BR" sz="1400" i="1" dirty="0">
              <a:solidFill>
                <a:schemeClr val="bg1"/>
              </a:solidFill>
              <a:cs typeface="Segoe UI" panose="020B0502040204020203" pitchFamily="34" charset="0"/>
            </a:endParaRPr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ADBE913A-8B8E-4797-8C8B-17242D94CF96}"/>
              </a:ext>
            </a:extLst>
          </p:cNvPr>
          <p:cNvCxnSpPr/>
          <p:nvPr/>
        </p:nvCxnSpPr>
        <p:spPr>
          <a:xfrm>
            <a:off x="5051147" y="1487765"/>
            <a:ext cx="0" cy="12960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1" name="Retângulo 30">
            <a:extLst>
              <a:ext uri="{FF2B5EF4-FFF2-40B4-BE49-F238E27FC236}">
                <a16:creationId xmlns:a16="http://schemas.microsoft.com/office/drawing/2014/main" id="{C1100ADE-A810-4133-8CDD-7E5709C7B859}"/>
              </a:ext>
            </a:extLst>
          </p:cNvPr>
          <p:cNvSpPr/>
          <p:nvPr/>
        </p:nvSpPr>
        <p:spPr>
          <a:xfrm>
            <a:off x="5183234" y="1485686"/>
            <a:ext cx="4645885" cy="12182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 rtl="0">
              <a:lnSpc>
                <a:spcPts val="1900"/>
              </a:lnSpc>
            </a:pPr>
            <a:r>
              <a:rPr lang="pt-B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Lei Carolina Dieckmann, nomeada após uma atriz brasileira que foi vítima de um crime cibernético, foi uma lei brasileira que tratava especificamente de crimes cibernéticos e invasão de privacidade online.</a:t>
            </a:r>
            <a:endParaRPr lang="pt-BR" sz="1400" dirty="0">
              <a:solidFill>
                <a:schemeClr val="bg1"/>
              </a:solidFill>
              <a:cs typeface="Segoe UI" panose="020B0502040204020203" pitchFamily="34" charset="0"/>
            </a:endParaRPr>
          </a:p>
        </p:txBody>
      </p:sp>
      <p:sp>
        <p:nvSpPr>
          <p:cNvPr id="40" name="Retângulo: Cantos Arredondados 39">
            <a:extLst>
              <a:ext uri="{FF2B5EF4-FFF2-40B4-BE49-F238E27FC236}">
                <a16:creationId xmlns:a16="http://schemas.microsoft.com/office/drawing/2014/main" id="{D709606A-745C-4BD9-90D4-D28F772B41B8}"/>
              </a:ext>
            </a:extLst>
          </p:cNvPr>
          <p:cNvSpPr/>
          <p:nvPr/>
        </p:nvSpPr>
        <p:spPr>
          <a:xfrm>
            <a:off x="4794436" y="4389406"/>
            <a:ext cx="5329937" cy="1604837"/>
          </a:xfrm>
          <a:prstGeom prst="roundRect">
            <a:avLst>
              <a:gd name="adj" fmla="val 15682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Trapezoide 40">
            <a:extLst>
              <a:ext uri="{FF2B5EF4-FFF2-40B4-BE49-F238E27FC236}">
                <a16:creationId xmlns:a16="http://schemas.microsoft.com/office/drawing/2014/main" id="{1FB0E482-2591-483E-B016-4F1BE3882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2416233" y="3969314"/>
            <a:ext cx="2818452" cy="2451373"/>
          </a:xfrm>
          <a:prstGeom prst="trapezoi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DBCFC89E-4A2F-4E93-9984-576C55ECDFDC}"/>
              </a:ext>
            </a:extLst>
          </p:cNvPr>
          <p:cNvSpPr/>
          <p:nvPr/>
        </p:nvSpPr>
        <p:spPr>
          <a:xfrm>
            <a:off x="3129039" y="4501993"/>
            <a:ext cx="1371600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 rtl="0"/>
            <a:r>
              <a:rPr lang="pt-BR" sz="1600" b="1" dirty="0">
                <a:solidFill>
                  <a:schemeClr val="bg1"/>
                </a:solidFill>
              </a:rPr>
              <a:t>2014</a:t>
            </a:r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59714DB9-DA16-4C01-ABD7-C2499CA2B562}"/>
              </a:ext>
            </a:extLst>
          </p:cNvPr>
          <p:cNvSpPr/>
          <p:nvPr/>
        </p:nvSpPr>
        <p:spPr>
          <a:xfrm>
            <a:off x="2731859" y="4874088"/>
            <a:ext cx="2171659" cy="487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rtl="0">
              <a:lnSpc>
                <a:spcPts val="1900"/>
              </a:lnSpc>
            </a:pPr>
            <a:r>
              <a:rPr lang="pt-BR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Brasil cria o Marco Civil da Internet</a:t>
            </a:r>
            <a:endParaRPr lang="pt-BR" sz="1400" i="1" dirty="0">
              <a:solidFill>
                <a:schemeClr val="bg1"/>
              </a:solidFill>
              <a:cs typeface="Segoe UI" panose="020B0502040204020203" pitchFamily="34" charset="0"/>
            </a:endParaRPr>
          </a:p>
        </p:txBody>
      </p: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F5DF99C0-3C36-45A7-A738-A6F3FDEDD075}"/>
              </a:ext>
            </a:extLst>
          </p:cNvPr>
          <p:cNvCxnSpPr/>
          <p:nvPr/>
        </p:nvCxnSpPr>
        <p:spPr>
          <a:xfrm>
            <a:off x="5051146" y="4556743"/>
            <a:ext cx="0" cy="1296000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46" name="Retângulo 45">
            <a:extLst>
              <a:ext uri="{FF2B5EF4-FFF2-40B4-BE49-F238E27FC236}">
                <a16:creationId xmlns:a16="http://schemas.microsoft.com/office/drawing/2014/main" id="{DAA90576-5133-4BC4-9025-92B064C7043B}"/>
              </a:ext>
            </a:extLst>
          </p:cNvPr>
          <p:cNvSpPr/>
          <p:nvPr/>
        </p:nvSpPr>
        <p:spPr>
          <a:xfrm>
            <a:off x="5183233" y="4554664"/>
            <a:ext cx="4645885" cy="12182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 rtl="0">
              <a:lnSpc>
                <a:spcPts val="1900"/>
              </a:lnSpc>
            </a:pPr>
            <a:r>
              <a:rPr lang="pt-B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Marco Civil da Internet foi uma lei brasileira pioneira que estabeleceu princípios, garantias, direitos e deveres para o uso da Internet no Brasil, incluindo disposições sobre proteção de dados e privacidade dos usuários.</a:t>
            </a:r>
            <a:endParaRPr lang="pt-BR" sz="1400" dirty="0">
              <a:solidFill>
                <a:schemeClr val="bg1"/>
              </a:solidFill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49218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pic>
        <p:nvPicPr>
          <p:cNvPr id="4" name="Imagem 3" descr="Mão com um martelo">
            <a:extLst>
              <a:ext uri="{FF2B5EF4-FFF2-40B4-BE49-F238E27FC236}">
                <a16:creationId xmlns:a16="http://schemas.microsoft.com/office/drawing/2014/main" id="{972C31C4-6799-4246-B61D-27F2DA60428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80194A5F-39EB-4F88-BEA6-D75F478FA4A9}"/>
              </a:ext>
            </a:extLst>
          </p:cNvPr>
          <p:cNvSpPr txBox="1">
            <a:spLocks/>
          </p:cNvSpPr>
          <p:nvPr/>
        </p:nvSpPr>
        <p:spPr>
          <a:xfrm>
            <a:off x="4608615" y="2819602"/>
            <a:ext cx="2974770" cy="1218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dirty="0">
                <a:solidFill>
                  <a:schemeClr val="bg1"/>
                </a:solidFill>
                <a:highlight>
                  <a:srgbClr val="008080"/>
                </a:highlight>
              </a:rPr>
              <a:t>SOBRE A LGPD_ 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DC5C51F-8FAD-4A67-B73C-BA1E5E65F787}"/>
              </a:ext>
            </a:extLst>
          </p:cNvPr>
          <p:cNvSpPr txBox="1"/>
          <p:nvPr/>
        </p:nvSpPr>
        <p:spPr>
          <a:xfrm>
            <a:off x="4274828" y="5605153"/>
            <a:ext cx="36567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accent4">
                    <a:lumMod val="75000"/>
                  </a:schemeClr>
                </a:solidFill>
                <a:latin typeface="Rockwell" panose="02060603020205020403" pitchFamily="18" charset="0"/>
              </a:rPr>
              <a:t>O que é ANDP?</a:t>
            </a:r>
          </a:p>
        </p:txBody>
      </p:sp>
    </p:spTree>
    <p:extLst>
      <p:ext uri="{BB962C8B-B14F-4D97-AF65-F5344CB8AC3E}">
        <p14:creationId xmlns:p14="http://schemas.microsoft.com/office/powerpoint/2010/main" val="34877763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SOBRE A LGPD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1A2E69-B846-46CF-B78E-293CEDCF057E}"/>
              </a:ext>
            </a:extLst>
          </p:cNvPr>
          <p:cNvSpPr txBox="1"/>
          <p:nvPr/>
        </p:nvSpPr>
        <p:spPr>
          <a:xfrm>
            <a:off x="1156448" y="1641589"/>
            <a:ext cx="940397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>
                  <a:lumMod val="75000"/>
                </a:schemeClr>
              </a:buClr>
            </a:pPr>
            <a:r>
              <a:rPr lang="pt-BR" sz="2400" b="1" dirty="0">
                <a:latin typeface="Segoe UI Variable Display" pitchFamily="2" charset="0"/>
              </a:rPr>
              <a:t>O que é ANDP?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Autoridade nacional de proteção de dados é o órgão responsável por acompanhar e aplicar as sanções da LGPD;</a:t>
            </a: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Vinculada a presidência da república, tendo autonomia técnica;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Responsável por garantir as punições em caso de vazamento de dados pessoais e mal uso das informações;</a:t>
            </a: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dirty="0">
                <a:latin typeface="Segoe UI Variable Display" pitchFamily="2" charset="0"/>
              </a:rPr>
              <a:t>Composição de 5 diretores nomeados pelo presidente da república;</a:t>
            </a:r>
          </a:p>
        </p:txBody>
      </p:sp>
    </p:spTree>
    <p:extLst>
      <p:ext uri="{BB962C8B-B14F-4D97-AF65-F5344CB8AC3E}">
        <p14:creationId xmlns:p14="http://schemas.microsoft.com/office/powerpoint/2010/main" val="18199158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pic>
        <p:nvPicPr>
          <p:cNvPr id="5" name="Imagem 4" descr="Seta de dardo no centro do alvo">
            <a:extLst>
              <a:ext uri="{FF2B5EF4-FFF2-40B4-BE49-F238E27FC236}">
                <a16:creationId xmlns:a16="http://schemas.microsoft.com/office/drawing/2014/main" id="{C13697B0-61A7-4B4D-8A3E-B86384D4F76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771" y="-1"/>
            <a:ext cx="10274458" cy="6858000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A59EED43-1AF9-48DA-9FDA-DE9387AFE076}"/>
              </a:ext>
            </a:extLst>
          </p:cNvPr>
          <p:cNvSpPr txBox="1">
            <a:spLocks/>
          </p:cNvSpPr>
          <p:nvPr/>
        </p:nvSpPr>
        <p:spPr>
          <a:xfrm>
            <a:off x="4608615" y="1619407"/>
            <a:ext cx="2974770" cy="6093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dirty="0">
                <a:solidFill>
                  <a:schemeClr val="bg1"/>
                </a:solidFill>
                <a:highlight>
                  <a:srgbClr val="008080"/>
                </a:highlight>
              </a:rPr>
              <a:t>CHECKLIST</a:t>
            </a:r>
          </a:p>
        </p:txBody>
      </p:sp>
    </p:spTree>
    <p:extLst>
      <p:ext uri="{BB962C8B-B14F-4D97-AF65-F5344CB8AC3E}">
        <p14:creationId xmlns:p14="http://schemas.microsoft.com/office/powerpoint/2010/main" val="41288677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CHECKLIST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1A2E69-B846-46CF-B78E-293CEDCF057E}"/>
              </a:ext>
            </a:extLst>
          </p:cNvPr>
          <p:cNvSpPr txBox="1"/>
          <p:nvPr/>
        </p:nvSpPr>
        <p:spPr>
          <a:xfrm>
            <a:off x="1548391" y="716797"/>
            <a:ext cx="9403976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>
                  <a:lumMod val="75000"/>
                </a:schemeClr>
              </a:buClr>
            </a:pPr>
            <a:r>
              <a:rPr lang="pt-BR" sz="2400" b="1" dirty="0">
                <a:latin typeface="Segoe UI Variable Display" pitchFamily="2" charset="0"/>
              </a:rPr>
              <a:t>Dicas a seguir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Segoe UI Variable Display" pitchFamily="2" charset="0"/>
              <a:buChar char="√"/>
            </a:pPr>
            <a:r>
              <a:rPr lang="pt-BR" sz="2000" dirty="0">
                <a:latin typeface="Segoe UI Variable Display" pitchFamily="2" charset="0"/>
              </a:rPr>
              <a:t>Processar o mínimo de dados possível;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Segoe UI Variable Display" pitchFamily="2" charset="0"/>
              <a:buChar char="√"/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Segoe UI Variable Display" pitchFamily="2" charset="0"/>
              <a:buChar char="√"/>
            </a:pPr>
            <a:r>
              <a:rPr lang="pt-BR" sz="2000" dirty="0">
                <a:latin typeface="Segoe UI Variable Display" pitchFamily="2" charset="0"/>
              </a:rPr>
              <a:t>Armazenar dados em um formato que seja difícil identificar os indivíduos;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Segoe UI Variable Display" pitchFamily="2" charset="0"/>
              <a:buChar char="√"/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Segoe UI Variable Display" pitchFamily="2" charset="0"/>
              <a:buChar char="√"/>
            </a:pPr>
            <a:r>
              <a:rPr lang="pt-BR" sz="2000" dirty="0">
                <a:latin typeface="Segoe UI Variable Display" pitchFamily="2" charset="0"/>
              </a:rPr>
              <a:t>Melhorar a transparência;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Segoe UI Variable Display" pitchFamily="2" charset="0"/>
              <a:buChar char="√"/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Segoe UI Variable Display" pitchFamily="2" charset="0"/>
              <a:buChar char="√"/>
            </a:pPr>
            <a:r>
              <a:rPr lang="pt-BR" sz="2000" dirty="0">
                <a:latin typeface="Segoe UI Variable Display" pitchFamily="2" charset="0"/>
              </a:rPr>
              <a:t>Autorizar que os visitantes controle o processamento destes dados;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Segoe UI Variable Display" pitchFamily="2" charset="0"/>
              <a:buChar char="√"/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Segoe UI Variable Display" pitchFamily="2" charset="0"/>
              <a:buChar char="√"/>
            </a:pPr>
            <a:r>
              <a:rPr lang="pt-BR" sz="2000" dirty="0">
                <a:latin typeface="Segoe UI Variable Display" pitchFamily="2" charset="0"/>
              </a:rPr>
              <a:t>Buscar parceiros em conformidade com a lei;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Segoe UI Variable Display" pitchFamily="2" charset="0"/>
              <a:buChar char="√"/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Segoe UI Variable Display" pitchFamily="2" charset="0"/>
              <a:buChar char="√"/>
            </a:pPr>
            <a:r>
              <a:rPr lang="pt-BR" sz="2000" dirty="0">
                <a:latin typeface="Segoe UI Variable Display" pitchFamily="2" charset="0"/>
              </a:rPr>
              <a:t>Armazenar as informações em formatos que facilitem sua portabilidade;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Segoe UI Variable Display" pitchFamily="2" charset="0"/>
              <a:buChar char="√"/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Segoe UI Variable Display" pitchFamily="2" charset="0"/>
              <a:buChar char="√"/>
            </a:pPr>
            <a:r>
              <a:rPr lang="pt-BR" sz="2000" dirty="0">
                <a:latin typeface="Segoe UI Variable Display" pitchFamily="2" charset="0"/>
              </a:rPr>
              <a:t>Melhorar continuamente a segurança no armazenamento e na transferência dos dados;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Segoe UI Variable Display" pitchFamily="2" charset="0"/>
              <a:buChar char="√"/>
            </a:pPr>
            <a:endParaRPr lang="pt-BR" sz="2000" dirty="0">
              <a:latin typeface="Segoe UI Variable Display" pitchFamily="2" charset="0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Segoe UI Variable Display" pitchFamily="2" charset="0"/>
              <a:buChar char="√"/>
            </a:pPr>
            <a:r>
              <a:rPr lang="pt-BR" sz="2000" dirty="0">
                <a:latin typeface="Segoe UI Variable Display" pitchFamily="2" charset="0"/>
              </a:rPr>
              <a:t>Indicar um encarregado pelo cuidado dos dados, sendo ele uma pessoa física ou jurídica;</a:t>
            </a:r>
          </a:p>
        </p:txBody>
      </p:sp>
    </p:spTree>
    <p:extLst>
      <p:ext uri="{BB962C8B-B14F-4D97-AF65-F5344CB8AC3E}">
        <p14:creationId xmlns:p14="http://schemas.microsoft.com/office/powerpoint/2010/main" val="33805505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>
            <a:extLst>
              <a:ext uri="{FF2B5EF4-FFF2-40B4-BE49-F238E27FC236}">
                <a16:creationId xmlns:a16="http://schemas.microsoft.com/office/drawing/2014/main" id="{62A21665-C64F-4BDA-B2DE-442D70605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325258" y="1544068"/>
            <a:ext cx="3541486" cy="3769865"/>
            <a:chOff x="4325258" y="1229517"/>
            <a:chExt cx="3541486" cy="3769865"/>
          </a:xfrm>
        </p:grpSpPr>
        <p:sp>
          <p:nvSpPr>
            <p:cNvPr id="12" name="Losango 11">
              <a:extLst>
                <a:ext uri="{FF2B5EF4-FFF2-40B4-BE49-F238E27FC236}">
                  <a16:creationId xmlns:a16="http://schemas.microsoft.com/office/drawing/2014/main" id="{7DC8B409-5FAC-4539-B25A-26BE925A48AF}"/>
                </a:ext>
              </a:extLst>
            </p:cNvPr>
            <p:cNvSpPr/>
            <p:nvPr/>
          </p:nvSpPr>
          <p:spPr>
            <a:xfrm>
              <a:off x="4792319" y="2392018"/>
              <a:ext cx="2607364" cy="2607364"/>
            </a:xfrm>
            <a:prstGeom prst="diamond">
              <a:avLst/>
            </a:pr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/>
            </a:p>
          </p:txBody>
        </p:sp>
        <p:sp>
          <p:nvSpPr>
            <p:cNvPr id="13" name="Losango 12">
              <a:extLst>
                <a:ext uri="{FF2B5EF4-FFF2-40B4-BE49-F238E27FC236}">
                  <a16:creationId xmlns:a16="http://schemas.microsoft.com/office/drawing/2014/main" id="{91498E2F-539C-46D3-AF7C-BB1DAE76B114}"/>
                </a:ext>
              </a:extLst>
            </p:cNvPr>
            <p:cNvSpPr/>
            <p:nvPr/>
          </p:nvSpPr>
          <p:spPr>
            <a:xfrm>
              <a:off x="4325258" y="1229517"/>
              <a:ext cx="3541486" cy="3541486"/>
            </a:xfrm>
            <a:prstGeom prst="diamond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/>
            </a:p>
          </p:txBody>
        </p:sp>
      </p:grpSp>
      <p:sp>
        <p:nvSpPr>
          <p:cNvPr id="15" name="Título 1">
            <a:extLst>
              <a:ext uri="{FF2B5EF4-FFF2-40B4-BE49-F238E27FC236}">
                <a16:creationId xmlns:a16="http://schemas.microsoft.com/office/drawing/2014/main" id="{FA061601-468D-486D-B8EE-42BD1BE3AD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30403"/>
            <a:ext cx="9144000" cy="997196"/>
          </a:xfrm>
        </p:spPr>
        <p:txBody>
          <a:bodyPr lIns="0" tIns="0" rIns="0" bIns="0" rtlCol="0" anchor="ctr">
            <a:spAutoFit/>
          </a:bodyPr>
          <a:lstStyle/>
          <a:p>
            <a:pPr rtl="0"/>
            <a:r>
              <a:rPr lang="pt-BR" sz="7200" b="1" dirty="0">
                <a:solidFill>
                  <a:schemeClr val="bg1"/>
                </a:solidFill>
              </a:rPr>
              <a:t>Obrigado</a:t>
            </a:r>
            <a:endParaRPr lang="pt-BR" sz="72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3038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Contextualizando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0C47A2FE-6599-4451-ADE8-28EC0504BA99}"/>
              </a:ext>
            </a:extLst>
          </p:cNvPr>
          <p:cNvSpPr/>
          <p:nvPr/>
        </p:nvSpPr>
        <p:spPr>
          <a:xfrm>
            <a:off x="4794437" y="1320428"/>
            <a:ext cx="5329937" cy="1604837"/>
          </a:xfrm>
          <a:prstGeom prst="roundRect">
            <a:avLst>
              <a:gd name="adj" fmla="val 15682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Trapezoide 25">
            <a:extLst>
              <a:ext uri="{FF2B5EF4-FFF2-40B4-BE49-F238E27FC236}">
                <a16:creationId xmlns:a16="http://schemas.microsoft.com/office/drawing/2014/main" id="{2C2A111A-9D83-4BC8-94B1-BB4288D1CD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2416234" y="900336"/>
            <a:ext cx="2818452" cy="2451373"/>
          </a:xfrm>
          <a:prstGeom prst="trapezoi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9CB70950-8371-4791-951B-C9838924F3E9}"/>
              </a:ext>
            </a:extLst>
          </p:cNvPr>
          <p:cNvSpPr/>
          <p:nvPr/>
        </p:nvSpPr>
        <p:spPr>
          <a:xfrm>
            <a:off x="3129040" y="1433015"/>
            <a:ext cx="1371600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 rtl="0"/>
            <a:r>
              <a:rPr lang="pt-BR" sz="1600" b="1" dirty="0">
                <a:solidFill>
                  <a:schemeClr val="bg1"/>
                </a:solidFill>
              </a:rPr>
              <a:t>2016</a:t>
            </a: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A2E40FC2-C7EF-464C-9240-C5C5DE09926C}"/>
              </a:ext>
            </a:extLst>
          </p:cNvPr>
          <p:cNvSpPr/>
          <p:nvPr/>
        </p:nvSpPr>
        <p:spPr>
          <a:xfrm>
            <a:off x="2731860" y="1805110"/>
            <a:ext cx="2171659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rtl="0">
              <a:lnSpc>
                <a:spcPts val="1900"/>
              </a:lnSpc>
            </a:pPr>
            <a:r>
              <a:rPr lang="pt-BR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União </a:t>
            </a:r>
            <a:r>
              <a:rPr lang="pt-BR" sz="1800" i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Européia</a:t>
            </a:r>
            <a:r>
              <a:rPr lang="pt-BR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aprova a General Data </a:t>
            </a:r>
            <a:r>
              <a:rPr lang="pt-BR" sz="1800" i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Protection</a:t>
            </a:r>
            <a:r>
              <a:rPr lang="pt-BR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1800" i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Regulation</a:t>
            </a:r>
            <a:r>
              <a:rPr lang="pt-BR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(GDPR)</a:t>
            </a:r>
            <a:endParaRPr lang="pt-BR" sz="1400" i="1" dirty="0">
              <a:solidFill>
                <a:schemeClr val="bg1"/>
              </a:solidFill>
              <a:cs typeface="Segoe UI" panose="020B0502040204020203" pitchFamily="34" charset="0"/>
            </a:endParaRPr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ADBE913A-8B8E-4797-8C8B-17242D94CF96}"/>
              </a:ext>
            </a:extLst>
          </p:cNvPr>
          <p:cNvCxnSpPr/>
          <p:nvPr/>
        </p:nvCxnSpPr>
        <p:spPr>
          <a:xfrm>
            <a:off x="5051147" y="1487765"/>
            <a:ext cx="0" cy="12960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1" name="Retângulo 30">
            <a:extLst>
              <a:ext uri="{FF2B5EF4-FFF2-40B4-BE49-F238E27FC236}">
                <a16:creationId xmlns:a16="http://schemas.microsoft.com/office/drawing/2014/main" id="{C1100ADE-A810-4133-8CDD-7E5709C7B859}"/>
              </a:ext>
            </a:extLst>
          </p:cNvPr>
          <p:cNvSpPr/>
          <p:nvPr/>
        </p:nvSpPr>
        <p:spPr>
          <a:xfrm>
            <a:off x="5183234" y="1485686"/>
            <a:ext cx="4645885" cy="12182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 rtl="0">
              <a:lnSpc>
                <a:spcPts val="1900"/>
              </a:lnSpc>
            </a:pPr>
            <a:r>
              <a:rPr lang="pt-B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GDPR é uma regulamentação abrangente de proteção de dados adotada pela União Europeia para fortalecer e unificar a proteção de dados para todos os indivíduos dentro da UE e do Espaço Econômico Europeu (EEE).</a:t>
            </a:r>
            <a:endParaRPr lang="pt-BR" sz="1400" dirty="0">
              <a:solidFill>
                <a:schemeClr val="bg1"/>
              </a:solidFill>
              <a:cs typeface="Segoe UI" panose="020B0502040204020203" pitchFamily="34" charset="0"/>
            </a:endParaRPr>
          </a:p>
        </p:txBody>
      </p:sp>
      <p:sp>
        <p:nvSpPr>
          <p:cNvPr id="40" name="Retângulo: Cantos Arredondados 39">
            <a:extLst>
              <a:ext uri="{FF2B5EF4-FFF2-40B4-BE49-F238E27FC236}">
                <a16:creationId xmlns:a16="http://schemas.microsoft.com/office/drawing/2014/main" id="{D709606A-745C-4BD9-90D4-D28F772B41B8}"/>
              </a:ext>
            </a:extLst>
          </p:cNvPr>
          <p:cNvSpPr/>
          <p:nvPr/>
        </p:nvSpPr>
        <p:spPr>
          <a:xfrm>
            <a:off x="4794436" y="4389406"/>
            <a:ext cx="5329937" cy="1604837"/>
          </a:xfrm>
          <a:prstGeom prst="roundRect">
            <a:avLst>
              <a:gd name="adj" fmla="val 15682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Trapezoide 40">
            <a:extLst>
              <a:ext uri="{FF2B5EF4-FFF2-40B4-BE49-F238E27FC236}">
                <a16:creationId xmlns:a16="http://schemas.microsoft.com/office/drawing/2014/main" id="{1FB0E482-2591-483E-B016-4F1BE3882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2416233" y="3969314"/>
            <a:ext cx="2818452" cy="2451373"/>
          </a:xfrm>
          <a:prstGeom prst="trapezoi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DBCFC89E-4A2F-4E93-9984-576C55ECDFDC}"/>
              </a:ext>
            </a:extLst>
          </p:cNvPr>
          <p:cNvSpPr/>
          <p:nvPr/>
        </p:nvSpPr>
        <p:spPr>
          <a:xfrm>
            <a:off x="3129039" y="4501993"/>
            <a:ext cx="1371600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 rtl="0"/>
            <a:r>
              <a:rPr lang="pt-BR" sz="1600" b="1" dirty="0">
                <a:solidFill>
                  <a:schemeClr val="bg1"/>
                </a:solidFill>
              </a:rPr>
              <a:t>2018</a:t>
            </a:r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59714DB9-DA16-4C01-ABD7-C2499CA2B562}"/>
              </a:ext>
            </a:extLst>
          </p:cNvPr>
          <p:cNvSpPr/>
          <p:nvPr/>
        </p:nvSpPr>
        <p:spPr>
          <a:xfrm>
            <a:off x="2731859" y="4874088"/>
            <a:ext cx="2171659" cy="7309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rtl="0">
              <a:lnSpc>
                <a:spcPts val="1900"/>
              </a:lnSpc>
            </a:pPr>
            <a:r>
              <a:rPr lang="pt-BR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Brasil aprova a Lei Geral de Proteção de Dados (LGPD)</a:t>
            </a:r>
            <a:endParaRPr lang="pt-BR" sz="1400" i="1" dirty="0">
              <a:solidFill>
                <a:schemeClr val="bg1"/>
              </a:solidFill>
              <a:cs typeface="Segoe UI" panose="020B0502040204020203" pitchFamily="34" charset="0"/>
            </a:endParaRPr>
          </a:p>
        </p:txBody>
      </p: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F5DF99C0-3C36-45A7-A738-A6F3FDEDD075}"/>
              </a:ext>
            </a:extLst>
          </p:cNvPr>
          <p:cNvCxnSpPr/>
          <p:nvPr/>
        </p:nvCxnSpPr>
        <p:spPr>
          <a:xfrm>
            <a:off x="5051146" y="4556743"/>
            <a:ext cx="0" cy="1296000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46" name="Retângulo 45">
            <a:extLst>
              <a:ext uri="{FF2B5EF4-FFF2-40B4-BE49-F238E27FC236}">
                <a16:creationId xmlns:a16="http://schemas.microsoft.com/office/drawing/2014/main" id="{DAA90576-5133-4BC4-9025-92B064C7043B}"/>
              </a:ext>
            </a:extLst>
          </p:cNvPr>
          <p:cNvSpPr/>
          <p:nvPr/>
        </p:nvSpPr>
        <p:spPr>
          <a:xfrm>
            <a:off x="5197315" y="4460854"/>
            <a:ext cx="4645885" cy="14619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 rtl="0">
              <a:lnSpc>
                <a:spcPts val="1900"/>
              </a:lnSpc>
            </a:pPr>
            <a:r>
              <a:rPr lang="pt-B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LGPD é uma lei brasileira inspirada no GDPR que estabelece regras sobre o tratamento de dados pessoais por organizações públicas e privadas, visando proteger a privacidade e os direitos dos cidadãos brasileiros. Sancionada em 2018 e em vigor desde agosto de 2020.</a:t>
            </a:r>
            <a:endParaRPr lang="pt-BR" sz="1400" dirty="0">
              <a:solidFill>
                <a:schemeClr val="bg1"/>
              </a:solidFill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631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Contextualizando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1A2E69-B846-46CF-B78E-293CEDCF057E}"/>
              </a:ext>
            </a:extLst>
          </p:cNvPr>
          <p:cNvSpPr txBox="1"/>
          <p:nvPr/>
        </p:nvSpPr>
        <p:spPr>
          <a:xfrm>
            <a:off x="1156448" y="1760339"/>
            <a:ext cx="940397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b="1" dirty="0">
                <a:latin typeface="Segoe UI Variable Small Semilig" pitchFamily="2" charset="0"/>
              </a:rPr>
              <a:t>1980 (Inicia-se a discussão sobre privacidade de informações na União </a:t>
            </a:r>
            <a:r>
              <a:rPr lang="pt-BR" sz="2000" b="1" dirty="0" err="1">
                <a:latin typeface="Segoe UI Variable Small Semilig" pitchFamily="2" charset="0"/>
              </a:rPr>
              <a:t>Européia</a:t>
            </a:r>
            <a:r>
              <a:rPr lang="pt-BR" sz="2000" b="1" dirty="0">
                <a:latin typeface="Segoe UI Variable Small Semilig" pitchFamily="2" charset="0"/>
              </a:rPr>
              <a:t>): </a:t>
            </a:r>
          </a:p>
          <a:p>
            <a:pPr marL="800100" lvl="1" indent="-342900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pt-BR" sz="2000" dirty="0">
                <a:latin typeface="Segoe UI Variable Small Semilig" pitchFamily="2" charset="0"/>
              </a:rPr>
              <a:t>Na década de 1980, a internet estava em seus estágios iniciais de desenvolvimento. No entanto, as preocupações com a privacidade de informações não estavam necessariamente relacionadas à internet naquela época.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Small Semilig" pitchFamily="2" charset="0"/>
            </a:endParaRPr>
          </a:p>
          <a:p>
            <a:pPr marL="800100" lvl="1" indent="-342900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pt-BR" sz="2000" dirty="0">
                <a:latin typeface="Segoe UI Variable Small Semilig" pitchFamily="2" charset="0"/>
              </a:rPr>
              <a:t>As preocupações com a privacidade de informações na década de 1980 estavam mais ligadas ao aumento do uso de computadores pessoais, à coleta de dados por empresas e governos e ao armazenamento desses dados em bancos de dados informatizados.</a:t>
            </a:r>
          </a:p>
        </p:txBody>
      </p:sp>
    </p:spTree>
    <p:extLst>
      <p:ext uri="{BB962C8B-B14F-4D97-AF65-F5344CB8AC3E}">
        <p14:creationId xmlns:p14="http://schemas.microsoft.com/office/powerpoint/2010/main" val="1927904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Contextualizando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1A2E69-B846-46CF-B78E-293CEDCF057E}"/>
              </a:ext>
            </a:extLst>
          </p:cNvPr>
          <p:cNvSpPr txBox="1"/>
          <p:nvPr/>
        </p:nvSpPr>
        <p:spPr>
          <a:xfrm>
            <a:off x="1156448" y="1760339"/>
            <a:ext cx="940397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b="1" dirty="0">
                <a:latin typeface="Segoe UI Variable Small Semilig" pitchFamily="2" charset="0"/>
                <a:cs typeface="Segoe UI Light" panose="020B0502040204020203" pitchFamily="34" charset="0"/>
              </a:rPr>
              <a:t>1998 (O Reino Unido aprova a Data </a:t>
            </a:r>
            <a:r>
              <a:rPr lang="pt-BR" sz="2000" b="1" dirty="0" err="1">
                <a:latin typeface="Segoe UI Variable Small Semilig" pitchFamily="2" charset="0"/>
                <a:cs typeface="Segoe UI Light" panose="020B0502040204020203" pitchFamily="34" charset="0"/>
              </a:rPr>
              <a:t>Protection</a:t>
            </a:r>
            <a:r>
              <a:rPr lang="pt-BR" sz="2000" b="1" dirty="0">
                <a:latin typeface="Segoe UI Variable Small Semilig" pitchFamily="2" charset="0"/>
                <a:cs typeface="Segoe UI Light" panose="020B0502040204020203" pitchFamily="34" charset="0"/>
              </a:rPr>
              <a:t> </a:t>
            </a:r>
            <a:r>
              <a:rPr lang="pt-BR" sz="2000" b="1" dirty="0" err="1">
                <a:latin typeface="Segoe UI Variable Small Semilig" pitchFamily="2" charset="0"/>
                <a:cs typeface="Segoe UI Light" panose="020B0502040204020203" pitchFamily="34" charset="0"/>
              </a:rPr>
              <a:t>Act</a:t>
            </a:r>
            <a:r>
              <a:rPr lang="pt-BR" sz="2000" b="1" dirty="0">
                <a:latin typeface="Segoe UI Variable Small Semilig" pitchFamily="2" charset="0"/>
                <a:cs typeface="Segoe UI Light" panose="020B0502040204020203" pitchFamily="34" charset="0"/>
              </a:rPr>
              <a:t>): </a:t>
            </a:r>
          </a:p>
          <a:p>
            <a:pPr marL="800100" lvl="1" indent="-342900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pt-BR" sz="2000" dirty="0">
                <a:latin typeface="Segoe UI Variable Small Semilig" pitchFamily="2" charset="0"/>
                <a:cs typeface="Segoe UI Light" panose="020B0502040204020203" pitchFamily="34" charset="0"/>
              </a:rPr>
              <a:t>A DPA 1998 estabeleceu regras claras para o processamento de dados pessoais, definindo o que constituía dados pessoais, como eles poderiam ser coletados, armazenados, processados e compartilhados por organizações.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Small Semilig" pitchFamily="2" charset="0"/>
              <a:cs typeface="Segoe UI Light" panose="020B0502040204020203" pitchFamily="34" charset="0"/>
            </a:endParaRPr>
          </a:p>
          <a:p>
            <a:pPr marL="800100" lvl="1" indent="-342900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pt-BR" sz="2000" dirty="0">
                <a:latin typeface="Segoe UI Variable Small Semilig" pitchFamily="2" charset="0"/>
                <a:cs typeface="Segoe UI Light" panose="020B0502040204020203" pitchFamily="34" charset="0"/>
              </a:rPr>
              <a:t>Introduziu princípios de proteção de dados que as organizações devem seguir ao lidar com dados pessoais. Como a necessidade de processar dados de forma justa e lícita. Garantindo também que sejam usados apenas para os fins para os quais foram coletados.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Small Semilig" pitchFamily="2" charset="0"/>
              <a:cs typeface="Segoe UI Light" panose="020B0502040204020203" pitchFamily="34" charset="0"/>
            </a:endParaRPr>
          </a:p>
          <a:p>
            <a:pPr marL="800100" lvl="1" indent="-342900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pt-BR" sz="2000" dirty="0">
                <a:latin typeface="Segoe UI Variable Small Semilig" pitchFamily="2" charset="0"/>
                <a:cs typeface="Segoe UI Light" panose="020B0502040204020203" pitchFamily="34" charset="0"/>
              </a:rPr>
              <a:t>Também estabeleceu direitos importantes para os titulares dos dados, incluindo o direito de acessar os dados que uma organização mantém sobre eles e o direito de solicitar a correção de dados imprecisos ou desatualizados.</a:t>
            </a:r>
          </a:p>
        </p:txBody>
      </p:sp>
    </p:spTree>
    <p:extLst>
      <p:ext uri="{BB962C8B-B14F-4D97-AF65-F5344CB8AC3E}">
        <p14:creationId xmlns:p14="http://schemas.microsoft.com/office/powerpoint/2010/main" val="3860941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Contextualizando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1A2E69-B846-46CF-B78E-293CEDCF057E}"/>
              </a:ext>
            </a:extLst>
          </p:cNvPr>
          <p:cNvSpPr txBox="1"/>
          <p:nvPr/>
        </p:nvSpPr>
        <p:spPr>
          <a:xfrm>
            <a:off x="1156448" y="1760339"/>
            <a:ext cx="940397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b="1" dirty="0">
                <a:latin typeface="Segoe UI Variable Small Semilig" pitchFamily="2" charset="0"/>
                <a:cs typeface="Segoe UI Light" panose="020B0502040204020203" pitchFamily="34" charset="0"/>
              </a:rPr>
              <a:t>2012 (O Brasil cria a Lei Carolina Dieckmann): </a:t>
            </a:r>
          </a:p>
          <a:p>
            <a:pPr marL="800100" lvl="1" indent="-342900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pt-BR" sz="2000" dirty="0">
                <a:latin typeface="Segoe UI Variable Small Semilig" pitchFamily="2" charset="0"/>
                <a:cs typeface="Segoe UI Light" panose="020B0502040204020203" pitchFamily="34" charset="0"/>
              </a:rPr>
              <a:t>O caso de Carolina, em 2012, onde suas fotos íntimas foram vazadas gerou grande comoção e chamou a atenção para a necessidade de uma legislação mais robusta para lidar com crimes cibernéticos e invasões de privacidade online no Brasil.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Small Semilig" pitchFamily="2" charset="0"/>
              <a:cs typeface="Segoe UI Light" panose="020B0502040204020203" pitchFamily="34" charset="0"/>
            </a:endParaRPr>
          </a:p>
          <a:p>
            <a:pPr marL="800100" lvl="1" indent="-342900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pt-BR" sz="2000" dirty="0">
                <a:latin typeface="Segoe UI Variable Small Semilig" pitchFamily="2" charset="0"/>
                <a:cs typeface="Segoe UI Light" panose="020B0502040204020203" pitchFamily="34" charset="0"/>
              </a:rPr>
              <a:t>A lei introduziu uma definição mais clara de crimes cibernéticos e estabeleceu punições para condutas como invasão de dispositivos informáticos, obtenção de informações sem autorização e divulgação não autorizada de dados pessoais.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Small Semilig" pitchFamily="2" charset="0"/>
              <a:cs typeface="Segoe UI Light" panose="020B0502040204020203" pitchFamily="34" charset="0"/>
            </a:endParaRPr>
          </a:p>
          <a:p>
            <a:pPr marL="800100" lvl="1" indent="-342900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pt-BR" sz="2000" dirty="0">
                <a:latin typeface="Segoe UI Variable Small Semilig" pitchFamily="2" charset="0"/>
                <a:cs typeface="Segoe UI Light" panose="020B0502040204020203" pitchFamily="34" charset="0"/>
              </a:rPr>
              <a:t>A legislação tinha como objetivo desencorajar condutas prejudiciais na internet, como a prática de cyberbullying, o assédio online e a divulgação não autorizada de conteúdo sensível.</a:t>
            </a:r>
          </a:p>
        </p:txBody>
      </p:sp>
    </p:spTree>
    <p:extLst>
      <p:ext uri="{BB962C8B-B14F-4D97-AF65-F5344CB8AC3E}">
        <p14:creationId xmlns:p14="http://schemas.microsoft.com/office/powerpoint/2010/main" val="143360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Contextualizando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1A2E69-B846-46CF-B78E-293CEDCF057E}"/>
              </a:ext>
            </a:extLst>
          </p:cNvPr>
          <p:cNvSpPr txBox="1"/>
          <p:nvPr/>
        </p:nvSpPr>
        <p:spPr>
          <a:xfrm>
            <a:off x="1156448" y="1760339"/>
            <a:ext cx="9403976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b="1" dirty="0">
                <a:latin typeface="Segoe UI Variable Small Semilig" pitchFamily="2" charset="0"/>
                <a:cs typeface="Segoe UI Light" panose="020B0502040204020203" pitchFamily="34" charset="0"/>
              </a:rPr>
              <a:t>2014 (O Brasil cria o Marco Civil da Internet): </a:t>
            </a:r>
          </a:p>
          <a:p>
            <a:pPr marL="800100" lvl="1" indent="-342900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pt-BR" sz="2000" dirty="0">
                <a:latin typeface="Segoe UI Variable Small Semilig" pitchFamily="2" charset="0"/>
                <a:cs typeface="Segoe UI Light" panose="020B0502040204020203" pitchFamily="34" charset="0"/>
              </a:rPr>
              <a:t>Estabelece responsabilidades para os provedores de Internet e plataformas online em relação ao armazenamento e proteção dos dados dos usuários, à garantia da neutralidade da rede e ao respeito à liberdade de expressão dos usuários.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Small Semilig" pitchFamily="2" charset="0"/>
              <a:cs typeface="Segoe UI Light" panose="020B0502040204020203" pitchFamily="34" charset="0"/>
            </a:endParaRPr>
          </a:p>
          <a:p>
            <a:pPr marL="800100" lvl="1" indent="-342900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pt-BR" sz="2000" dirty="0">
                <a:latin typeface="Segoe UI Variable Small Semilig" pitchFamily="2" charset="0"/>
                <a:cs typeface="Segoe UI Light" panose="020B0502040204020203" pitchFamily="34" charset="0"/>
              </a:rPr>
              <a:t>O processo de elaboração deste Marco foi altamente participativo e transparente, envolvendo a colaboração de diversos setores da sociedade civil, empresas de Internet, acadêmicos e autoridades governamentais.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Small Semilig" pitchFamily="2" charset="0"/>
              <a:cs typeface="Segoe UI Light" panose="020B0502040204020203" pitchFamily="34" charset="0"/>
            </a:endParaRPr>
          </a:p>
          <a:p>
            <a:pPr marL="800100" lvl="1" indent="-342900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pt-BR" sz="2000" dirty="0">
                <a:latin typeface="Segoe UI Variable Small Semilig" pitchFamily="2" charset="0"/>
                <a:cs typeface="Segoe UI Light" panose="020B0502040204020203" pitchFamily="34" charset="0"/>
              </a:rPr>
              <a:t>O Marco não prevê multas ou penalidades, pois este apenas estabelece princípios diretrizes e direitos relacionados ao uso da internet no Brasil.</a:t>
            </a:r>
          </a:p>
        </p:txBody>
      </p:sp>
    </p:spTree>
    <p:extLst>
      <p:ext uri="{BB962C8B-B14F-4D97-AF65-F5344CB8AC3E}">
        <p14:creationId xmlns:p14="http://schemas.microsoft.com/office/powerpoint/2010/main" val="536497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pt-BR" dirty="0"/>
              <a:t>Análise de projeto slide 3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8999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B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Contextualizando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1A2E69-B846-46CF-B78E-293CEDCF057E}"/>
              </a:ext>
            </a:extLst>
          </p:cNvPr>
          <p:cNvSpPr txBox="1"/>
          <p:nvPr/>
        </p:nvSpPr>
        <p:spPr>
          <a:xfrm>
            <a:off x="1156448" y="1760339"/>
            <a:ext cx="940397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4">
                  <a:lumMod val="75000"/>
                </a:schemeClr>
              </a:buClr>
              <a:buFont typeface="Segoe UI Variable Display" pitchFamily="2" charset="0"/>
              <a:buChar char="►"/>
            </a:pPr>
            <a:r>
              <a:rPr lang="pt-BR" sz="2000" b="1" dirty="0">
                <a:latin typeface="Segoe UI Variable Small Semilig" pitchFamily="2" charset="0"/>
                <a:cs typeface="Segoe UI Light" panose="020B0502040204020203" pitchFamily="34" charset="0"/>
              </a:rPr>
              <a:t>2016 (A União </a:t>
            </a:r>
            <a:r>
              <a:rPr lang="pt-BR" sz="2000" b="1" dirty="0" err="1">
                <a:latin typeface="Segoe UI Variable Small Semilig" pitchFamily="2" charset="0"/>
                <a:cs typeface="Segoe UI Light" panose="020B0502040204020203" pitchFamily="34" charset="0"/>
              </a:rPr>
              <a:t>Européia</a:t>
            </a:r>
            <a:r>
              <a:rPr lang="pt-BR" sz="2000" b="1" dirty="0">
                <a:latin typeface="Segoe UI Variable Small Semilig" pitchFamily="2" charset="0"/>
                <a:cs typeface="Segoe UI Light" panose="020B0502040204020203" pitchFamily="34" charset="0"/>
              </a:rPr>
              <a:t> aprova a General Data </a:t>
            </a:r>
            <a:r>
              <a:rPr lang="pt-BR" sz="2000" b="1" dirty="0" err="1">
                <a:latin typeface="Segoe UI Variable Small Semilig" pitchFamily="2" charset="0"/>
                <a:cs typeface="Segoe UI Light" panose="020B0502040204020203" pitchFamily="34" charset="0"/>
              </a:rPr>
              <a:t>Protection</a:t>
            </a:r>
            <a:r>
              <a:rPr lang="pt-BR" sz="2000" b="1" dirty="0">
                <a:latin typeface="Segoe UI Variable Small Semilig" pitchFamily="2" charset="0"/>
                <a:cs typeface="Segoe UI Light" panose="020B0502040204020203" pitchFamily="34" charset="0"/>
              </a:rPr>
              <a:t> </a:t>
            </a:r>
            <a:r>
              <a:rPr lang="pt-BR" sz="2000" b="1" dirty="0" err="1">
                <a:latin typeface="Segoe UI Variable Small Semilig" pitchFamily="2" charset="0"/>
                <a:cs typeface="Segoe UI Light" panose="020B0502040204020203" pitchFamily="34" charset="0"/>
              </a:rPr>
              <a:t>Regulation</a:t>
            </a:r>
            <a:r>
              <a:rPr lang="pt-BR" sz="2000" b="1" dirty="0">
                <a:latin typeface="Segoe UI Variable Small Semilig" pitchFamily="2" charset="0"/>
                <a:cs typeface="Segoe UI Light" panose="020B0502040204020203" pitchFamily="34" charset="0"/>
              </a:rPr>
              <a:t> (GDPR)): </a:t>
            </a:r>
          </a:p>
          <a:p>
            <a:pPr marL="800100" lvl="1" indent="-342900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pt-BR" sz="2000" dirty="0">
                <a:latin typeface="Segoe UI Variable Small Semilig" pitchFamily="2" charset="0"/>
                <a:cs typeface="Segoe UI Light" panose="020B0502040204020203" pitchFamily="34" charset="0"/>
              </a:rPr>
              <a:t>Se aplica a todas as empresas e organizações que processam dados pessoais de indivíduos localizados na União Europeia, independentemente de onde a organização esteja sediada. Isso significa que empresas em todo o mundo podem ser afetadas pelo regulamento se coletarem ou processarem dados de cidadãos da UE.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Small Semilig" pitchFamily="2" charset="0"/>
              <a:cs typeface="Segoe UI Light" panose="020B0502040204020203" pitchFamily="34" charset="0"/>
            </a:endParaRPr>
          </a:p>
          <a:p>
            <a:pPr marL="800100" lvl="1" indent="-342900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pt-BR" sz="2000" dirty="0">
                <a:latin typeface="Segoe UI Variable Small Semilig" pitchFamily="2" charset="0"/>
                <a:cs typeface="Segoe UI Light" panose="020B0502040204020203" pitchFamily="34" charset="0"/>
              </a:rPr>
              <a:t>Assim como o Marco Civil no Brasil, este também determina os direitos que os donos dos dados possuem e os deveres que as empresas ou órgãos, que possuem os dados destes, devem cumprir.</a:t>
            </a:r>
          </a:p>
          <a:p>
            <a:pPr lvl="1">
              <a:buClr>
                <a:schemeClr val="accent4">
                  <a:lumMod val="75000"/>
                </a:schemeClr>
              </a:buClr>
            </a:pPr>
            <a:endParaRPr lang="pt-BR" sz="2000" dirty="0">
              <a:latin typeface="Segoe UI Variable Small Semilig" pitchFamily="2" charset="0"/>
              <a:cs typeface="Segoe UI Light" panose="020B0502040204020203" pitchFamily="34" charset="0"/>
            </a:endParaRPr>
          </a:p>
          <a:p>
            <a:pPr marL="800100" lvl="1" indent="-342900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pt-BR" sz="2000" dirty="0">
                <a:latin typeface="Segoe UI Variable Small Semilig" pitchFamily="2" charset="0"/>
                <a:cs typeface="Segoe UI Light" panose="020B0502040204020203" pitchFamily="34" charset="0"/>
              </a:rPr>
              <a:t>Prevê penalidades significativas para violações, incluindo multas administrativas de até 4% do volume de negócios global anual da empresa ou 20 milhões de euros, o que for maior.</a:t>
            </a:r>
          </a:p>
        </p:txBody>
      </p:sp>
    </p:spTree>
    <p:extLst>
      <p:ext uri="{BB962C8B-B14F-4D97-AF65-F5344CB8AC3E}">
        <p14:creationId xmlns:p14="http://schemas.microsoft.com/office/powerpoint/2010/main" val="227562724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73">
      <a:dk1>
        <a:srgbClr val="000000"/>
      </a:dk1>
      <a:lt1>
        <a:sysClr val="window" lastClr="FFFFFF"/>
      </a:lt1>
      <a:dk2>
        <a:srgbClr val="585858"/>
      </a:dk2>
      <a:lt2>
        <a:srgbClr val="E3E3E3"/>
      </a:lt2>
      <a:accent1>
        <a:srgbClr val="E20613"/>
      </a:accent1>
      <a:accent2>
        <a:srgbClr val="A9C038"/>
      </a:accent2>
      <a:accent3>
        <a:srgbClr val="11AEC7"/>
      </a:accent3>
      <a:accent4>
        <a:srgbClr val="F59F26"/>
      </a:accent4>
      <a:accent5>
        <a:srgbClr val="0062A9"/>
      </a:accent5>
      <a:accent6>
        <a:srgbClr val="EB6047"/>
      </a:accent6>
      <a:hlink>
        <a:srgbClr val="8ED9F6"/>
      </a:hlink>
      <a:folHlink>
        <a:srgbClr val="C0000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740247_TF78455520.potx" id="{46A96932-6548-4D30-96E1-337BF2A5C038}" vid="{F7267124-401D-418B-A8B9-DB75C8D1246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Análise de projeto da 24Slides</Template>
  <TotalTime>616</TotalTime>
  <Words>2261</Words>
  <Application>Microsoft Office PowerPoint</Application>
  <PresentationFormat>Widescreen</PresentationFormat>
  <Paragraphs>296</Paragraphs>
  <Slides>34</Slides>
  <Notes>34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34</vt:i4>
      </vt:variant>
    </vt:vector>
  </HeadingPairs>
  <TitlesOfParts>
    <vt:vector size="43" baseType="lpstr">
      <vt:lpstr>Arial</vt:lpstr>
      <vt:lpstr>Calibri</vt:lpstr>
      <vt:lpstr>Century Gothic</vt:lpstr>
      <vt:lpstr>Courier New</vt:lpstr>
      <vt:lpstr>Rockwell</vt:lpstr>
      <vt:lpstr>Segoe UI Light</vt:lpstr>
      <vt:lpstr>Segoe UI Variable Display</vt:lpstr>
      <vt:lpstr>Segoe UI Variable Small Semilig</vt:lpstr>
      <vt:lpstr>Tema do Office</vt:lpstr>
      <vt:lpstr>Banco de Dados Segurança da Informação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Análise de projeto slide 2 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Análise de projeto slide 3</vt:lpstr>
      <vt:lpstr>Obrigado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Banco de Dados Segurança da Informação</dc:title>
  <dc:creator>Ramon Martins</dc:creator>
  <cp:lastModifiedBy>Ramon Martins</cp:lastModifiedBy>
  <cp:revision>27</cp:revision>
  <dcterms:created xsi:type="dcterms:W3CDTF">2024-04-18T18:15:47Z</dcterms:created>
  <dcterms:modified xsi:type="dcterms:W3CDTF">2024-04-19T07:30:53Z</dcterms:modified>
</cp:coreProperties>
</file>

<file path=docProps/thumbnail.jpeg>
</file>